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4"/>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Bricolage Grotesque" charset="1" panose="020B0605040402000204"/>
      <p:regular r:id="rId27"/>
    </p:embeddedFont>
    <p:embeddedFont>
      <p:font typeface="Inter Bold" charset="1" panose="020B0802030000000004"/>
      <p:regular r:id="rId28"/>
    </p:embeddedFont>
    <p:embeddedFont>
      <p:font typeface="Inter" charset="1" panose="020B0502030000000004"/>
      <p:regular r:id="rId29"/>
    </p:embeddedFont>
    <p:embeddedFont>
      <p:font typeface="Bricolage Grotesque Bold" charset="1" panose="020B0605040402000204"/>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notesMasters/notesMaster1.xml" Type="http://schemas.openxmlformats.org/officeDocument/2006/relationships/notesMaster"/><Relationship Id="rId25" Target="theme/theme2.xml" Type="http://schemas.openxmlformats.org/officeDocument/2006/relationships/theme"/><Relationship Id="rId26" Target="notesSlides/notesSlide1.xml" Type="http://schemas.openxmlformats.org/officeDocument/2006/relationships/note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notesSlides/notesSlide2.xml" Type="http://schemas.openxmlformats.org/officeDocument/2006/relationships/notesSlide"/><Relationship Id="rId31" Target="notesSlides/notesSlide3.xml" Type="http://schemas.openxmlformats.org/officeDocument/2006/relationships/notesSlide"/><Relationship Id="rId32" Target="notesSlides/notesSlide4.xml" Type="http://schemas.openxmlformats.org/officeDocument/2006/relationships/notesSlide"/><Relationship Id="rId33" Target="notesSlides/notesSlide5.xml" Type="http://schemas.openxmlformats.org/officeDocument/2006/relationships/notesSlide"/><Relationship Id="rId34" Target="notesSlides/notesSlide6.xml" Type="http://schemas.openxmlformats.org/officeDocument/2006/relationships/notesSlide"/><Relationship Id="rId35" Target="notesSlides/notesSlide7.xml" Type="http://schemas.openxmlformats.org/officeDocument/2006/relationships/notesSlide"/><Relationship Id="rId36" Target="notesSlides/notesSlide8.xml" Type="http://schemas.openxmlformats.org/officeDocument/2006/relationships/notesSlide"/><Relationship Id="rId37" Target="notesSlides/notesSlide9.xml" Type="http://schemas.openxmlformats.org/officeDocument/2006/relationships/notesSlide"/><Relationship Id="rId38" Target="notesSlides/notesSlide10.xml" Type="http://schemas.openxmlformats.org/officeDocument/2006/relationships/notesSlide"/><Relationship Id="rId39" Target="notesSlides/notesSlide11.xml" Type="http://schemas.openxmlformats.org/officeDocument/2006/relationships/notesSlide"/><Relationship Id="rId4" Target="theme/theme1.xml" Type="http://schemas.openxmlformats.org/officeDocument/2006/relationships/theme"/><Relationship Id="rId40" Target="notesSlides/notesSlide12.xml" Type="http://schemas.openxmlformats.org/officeDocument/2006/relationships/notesSlide"/><Relationship Id="rId41" Target="fonts/font41.fntdata" Type="http://schemas.openxmlformats.org/officeDocument/2006/relationships/font"/><Relationship Id="rId42" Target="notesSlides/notesSlide13.xml" Type="http://schemas.openxmlformats.org/officeDocument/2006/relationships/notesSlide"/><Relationship Id="rId43" Target="notesSlides/notesSlide14.xml" Type="http://schemas.openxmlformats.org/officeDocument/2006/relationships/notesSlide"/><Relationship Id="rId44" Target="notesSlides/notesSlide15.xml" Type="http://schemas.openxmlformats.org/officeDocument/2006/relationships/notesSlide"/><Relationship Id="rId45" Target="notesSlides/notesSlide16.xml" Type="http://schemas.openxmlformats.org/officeDocument/2006/relationships/notesSlide"/><Relationship Id="rId46" Target="notesSlides/notesSlide17.xml" Type="http://schemas.openxmlformats.org/officeDocument/2006/relationships/notesSlide"/><Relationship Id="rId47" Target="notesSlides/notesSlide18.xml" Type="http://schemas.openxmlformats.org/officeDocument/2006/relationships/notesSlid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png" Type="http://schemas.openxmlformats.org/officeDocument/2006/relationships/image"/><Relationship Id="rId4"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1.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sp>
        <p:nvSpPr>
          <p:cNvPr name="Freeform 5" id="5" descr="preencoded.png"/>
          <p:cNvSpPr/>
          <p:nvPr/>
        </p:nvSpPr>
        <p:spPr>
          <a:xfrm flipH="false" flipV="false" rot="0">
            <a:off x="0" y="0"/>
            <a:ext cx="7200900" cy="10287000"/>
          </a:xfrm>
          <a:custGeom>
            <a:avLst/>
            <a:gdLst/>
            <a:ahLst/>
            <a:cxnLst/>
            <a:rect r="r" b="b" t="t" l="l"/>
            <a:pathLst>
              <a:path h="10287000" w="7200900">
                <a:moveTo>
                  <a:pt x="0" y="0"/>
                </a:moveTo>
                <a:lnTo>
                  <a:pt x="7200900" y="0"/>
                </a:lnTo>
                <a:lnTo>
                  <a:pt x="7200900" y="10287000"/>
                </a:lnTo>
                <a:lnTo>
                  <a:pt x="0" y="10287000"/>
                </a:lnTo>
                <a:lnTo>
                  <a:pt x="0" y="0"/>
                </a:lnTo>
                <a:close/>
              </a:path>
            </a:pathLst>
          </a:custGeom>
          <a:blipFill>
            <a:blip r:embed="rId4"/>
            <a:stretch>
              <a:fillRect l="0" t="0" r="0" b="0"/>
            </a:stretch>
          </a:blipFill>
        </p:spPr>
      </p:sp>
      <p:grpSp>
        <p:nvGrpSpPr>
          <p:cNvPr name="Group 6" id="6"/>
          <p:cNvGrpSpPr/>
          <p:nvPr/>
        </p:nvGrpSpPr>
        <p:grpSpPr>
          <a:xfrm rot="0">
            <a:off x="7850237" y="3647926"/>
            <a:ext cx="7978080" cy="885974"/>
            <a:chOff x="0" y="0"/>
            <a:chExt cx="10637440" cy="1181298"/>
          </a:xfrm>
        </p:grpSpPr>
        <p:sp>
          <p:nvSpPr>
            <p:cNvPr name="Freeform 7" id="7"/>
            <p:cNvSpPr/>
            <p:nvPr/>
          </p:nvSpPr>
          <p:spPr>
            <a:xfrm flipH="false" flipV="false" rot="0">
              <a:off x="0" y="0"/>
              <a:ext cx="10637440" cy="1181298"/>
            </a:xfrm>
            <a:custGeom>
              <a:avLst/>
              <a:gdLst/>
              <a:ahLst/>
              <a:cxnLst/>
              <a:rect r="r" b="b" t="t" l="l"/>
              <a:pathLst>
                <a:path h="1181298" w="10637440">
                  <a:moveTo>
                    <a:pt x="0" y="0"/>
                  </a:moveTo>
                  <a:lnTo>
                    <a:pt x="10637440" y="0"/>
                  </a:lnTo>
                  <a:lnTo>
                    <a:pt x="10637440" y="1181298"/>
                  </a:lnTo>
                  <a:lnTo>
                    <a:pt x="0" y="1181298"/>
                  </a:lnTo>
                  <a:close/>
                </a:path>
              </a:pathLst>
            </a:custGeom>
            <a:solidFill>
              <a:srgbClr val="000000">
                <a:alpha val="0"/>
              </a:srgbClr>
            </a:solidFill>
          </p:spPr>
        </p:sp>
        <p:sp>
          <p:nvSpPr>
            <p:cNvPr name="TextBox 8" id="8"/>
            <p:cNvSpPr txBox="true"/>
            <p:nvPr/>
          </p:nvSpPr>
          <p:spPr>
            <a:xfrm>
              <a:off x="0" y="-161925"/>
              <a:ext cx="10637440"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Big Data Project Report</a:t>
              </a:r>
            </a:p>
          </p:txBody>
        </p:sp>
      </p:grpSp>
      <p:grpSp>
        <p:nvGrpSpPr>
          <p:cNvPr name="Group 9" id="9"/>
          <p:cNvGrpSpPr/>
          <p:nvPr/>
        </p:nvGrpSpPr>
        <p:grpSpPr>
          <a:xfrm rot="0">
            <a:off x="7850237" y="4959102"/>
            <a:ext cx="9445526" cy="907256"/>
            <a:chOff x="0" y="0"/>
            <a:chExt cx="12594035" cy="1209675"/>
          </a:xfrm>
        </p:grpSpPr>
        <p:sp>
          <p:nvSpPr>
            <p:cNvPr name="Freeform 10" id="10"/>
            <p:cNvSpPr/>
            <p:nvPr/>
          </p:nvSpPr>
          <p:spPr>
            <a:xfrm flipH="false" flipV="false" rot="0">
              <a:off x="0" y="0"/>
              <a:ext cx="12594035" cy="1209675"/>
            </a:xfrm>
            <a:custGeom>
              <a:avLst/>
              <a:gdLst/>
              <a:ahLst/>
              <a:cxnLst/>
              <a:rect r="r" b="b" t="t" l="l"/>
              <a:pathLst>
                <a:path h="1209675" w="12594035">
                  <a:moveTo>
                    <a:pt x="0" y="0"/>
                  </a:moveTo>
                  <a:lnTo>
                    <a:pt x="12594035" y="0"/>
                  </a:lnTo>
                  <a:lnTo>
                    <a:pt x="12594035" y="1209675"/>
                  </a:lnTo>
                  <a:lnTo>
                    <a:pt x="0" y="1209675"/>
                  </a:lnTo>
                  <a:close/>
                </a:path>
              </a:pathLst>
            </a:custGeom>
            <a:solidFill>
              <a:srgbClr val="000000">
                <a:alpha val="0"/>
              </a:srgbClr>
            </a:solidFill>
          </p:spPr>
        </p:sp>
        <p:sp>
          <p:nvSpPr>
            <p:cNvPr name="TextBox 11" id="11"/>
            <p:cNvSpPr txBox="true"/>
            <p:nvPr/>
          </p:nvSpPr>
          <p:spPr>
            <a:xfrm>
              <a:off x="0" y="-152400"/>
              <a:ext cx="12594035" cy="1362075"/>
            </a:xfrm>
            <a:prstGeom prst="rect">
              <a:avLst/>
            </a:prstGeom>
          </p:spPr>
          <p:txBody>
            <a:bodyPr anchor="t" rtlCol="false" tIns="0" lIns="0" bIns="0" rIns="0"/>
            <a:lstStyle/>
            <a:p>
              <a:pPr algn="l">
                <a:lnSpc>
                  <a:spcPts val="4274"/>
                </a:lnSpc>
              </a:pPr>
              <a:r>
                <a:rPr lang="en-US" b="true" sz="2187">
                  <a:solidFill>
                    <a:srgbClr val="2C2926"/>
                  </a:solidFill>
                  <a:latin typeface="Inter Bold"/>
                  <a:ea typeface="Inter Bold"/>
                  <a:cs typeface="Inter Bold"/>
                  <a:sym typeface="Inter Bold"/>
                </a:rPr>
                <a:t>Team 17:</a:t>
              </a:r>
              <a:r>
                <a:rPr lang="en-US" sz="2187">
                  <a:solidFill>
                    <a:srgbClr val="2C2926"/>
                  </a:solidFill>
                  <a:latin typeface="Inter"/>
                  <a:ea typeface="Inter"/>
                  <a:cs typeface="Inter"/>
                  <a:sym typeface="Inter"/>
                </a:rPr>
                <a:t> Osama Orabi, Hamza Shafee Aldaghstany, Hadi Salloum, Yazan Alnakri</a:t>
              </a:r>
            </a:p>
          </p:txBody>
        </p:sp>
      </p:grpSp>
      <p:grpSp>
        <p:nvGrpSpPr>
          <p:cNvPr name="Group 12" id="12"/>
          <p:cNvGrpSpPr/>
          <p:nvPr/>
        </p:nvGrpSpPr>
        <p:grpSpPr>
          <a:xfrm rot="0">
            <a:off x="7850237" y="6185298"/>
            <a:ext cx="9445526" cy="453629"/>
            <a:chOff x="0" y="0"/>
            <a:chExt cx="12594035" cy="604838"/>
          </a:xfrm>
        </p:grpSpPr>
        <p:sp>
          <p:nvSpPr>
            <p:cNvPr name="Freeform 13" id="13"/>
            <p:cNvSpPr/>
            <p:nvPr/>
          </p:nvSpPr>
          <p:spPr>
            <a:xfrm flipH="false" flipV="false" rot="0">
              <a:off x="0" y="0"/>
              <a:ext cx="12594035" cy="604838"/>
            </a:xfrm>
            <a:custGeom>
              <a:avLst/>
              <a:gdLst/>
              <a:ahLst/>
              <a:cxnLst/>
              <a:rect r="r" b="b" t="t" l="l"/>
              <a:pathLst>
                <a:path h="604838" w="12594035">
                  <a:moveTo>
                    <a:pt x="0" y="0"/>
                  </a:moveTo>
                  <a:lnTo>
                    <a:pt x="12594035" y="0"/>
                  </a:lnTo>
                  <a:lnTo>
                    <a:pt x="12594035" y="604838"/>
                  </a:lnTo>
                  <a:lnTo>
                    <a:pt x="0" y="604838"/>
                  </a:lnTo>
                  <a:close/>
                </a:path>
              </a:pathLst>
            </a:custGeom>
            <a:solidFill>
              <a:srgbClr val="000000">
                <a:alpha val="0"/>
              </a:srgbClr>
            </a:solidFill>
          </p:spPr>
        </p:sp>
        <p:sp>
          <p:nvSpPr>
            <p:cNvPr name="TextBox 14" id="14"/>
            <p:cNvSpPr txBox="true"/>
            <p:nvPr/>
          </p:nvSpPr>
          <p:spPr>
            <a:xfrm>
              <a:off x="0" y="-152400"/>
              <a:ext cx="12594035" cy="757238"/>
            </a:xfrm>
            <a:prstGeom prst="rect">
              <a:avLst/>
            </a:prstGeom>
          </p:spPr>
          <p:txBody>
            <a:bodyPr anchor="t" rtlCol="false" tIns="0" lIns="0" bIns="0" rIns="0"/>
            <a:lstStyle/>
            <a:p>
              <a:pPr algn="l">
                <a:lnSpc>
                  <a:spcPts val="4274"/>
                </a:lnSpc>
              </a:pPr>
              <a:r>
                <a:rPr lang="en-US" b="true" sz="2187">
                  <a:solidFill>
                    <a:srgbClr val="2C2926"/>
                  </a:solidFill>
                  <a:latin typeface="Inter Bold"/>
                  <a:ea typeface="Inter Bold"/>
                  <a:cs typeface="Inter Bold"/>
                  <a:sym typeface="Inter Bold"/>
                </a:rPr>
                <a:t>Date:</a:t>
              </a:r>
              <a:r>
                <a:rPr lang="en-US" sz="2187">
                  <a:solidFill>
                    <a:srgbClr val="2C2926"/>
                  </a:solidFill>
                  <a:latin typeface="Inter"/>
                  <a:ea typeface="Inter"/>
                  <a:cs typeface="Inter"/>
                  <a:sym typeface="Inter"/>
                </a:rPr>
                <a:t> May 7, 2025</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grpSp>
        <p:nvGrpSpPr>
          <p:cNvPr name="Group 5" id="5"/>
          <p:cNvGrpSpPr/>
          <p:nvPr/>
        </p:nvGrpSpPr>
        <p:grpSpPr>
          <a:xfrm rot="0">
            <a:off x="992238" y="1298227"/>
            <a:ext cx="7088237" cy="885974"/>
            <a:chOff x="0" y="0"/>
            <a:chExt cx="9450983" cy="1181298"/>
          </a:xfrm>
        </p:grpSpPr>
        <p:sp>
          <p:nvSpPr>
            <p:cNvPr name="Freeform 6" id="6"/>
            <p:cNvSpPr/>
            <p:nvPr/>
          </p:nvSpPr>
          <p:spPr>
            <a:xfrm flipH="false" flipV="false" rot="0">
              <a:off x="0" y="0"/>
              <a:ext cx="9450984" cy="1181298"/>
            </a:xfrm>
            <a:custGeom>
              <a:avLst/>
              <a:gdLst/>
              <a:ahLst/>
              <a:cxnLst/>
              <a:rect r="r" b="b" t="t" l="l"/>
              <a:pathLst>
                <a:path h="1181298" w="9450984">
                  <a:moveTo>
                    <a:pt x="0" y="0"/>
                  </a:moveTo>
                  <a:lnTo>
                    <a:pt x="9450984" y="0"/>
                  </a:lnTo>
                  <a:lnTo>
                    <a:pt x="9450984" y="1181298"/>
                  </a:lnTo>
                  <a:lnTo>
                    <a:pt x="0" y="1181298"/>
                  </a:lnTo>
                  <a:close/>
                </a:path>
              </a:pathLst>
            </a:custGeom>
            <a:solidFill>
              <a:srgbClr val="000000">
                <a:alpha val="0"/>
              </a:srgbClr>
            </a:solidFill>
          </p:spPr>
        </p:sp>
        <p:sp>
          <p:nvSpPr>
            <p:cNvPr name="TextBox 7" id="7"/>
            <p:cNvSpPr txBox="true"/>
            <p:nvPr/>
          </p:nvSpPr>
          <p:spPr>
            <a:xfrm>
              <a:off x="0" y="-161925"/>
              <a:ext cx="9450983"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Seasonal Trends</a:t>
              </a:r>
            </a:p>
          </p:txBody>
        </p:sp>
      </p:grpSp>
      <p:sp>
        <p:nvSpPr>
          <p:cNvPr name="Freeform 8" id="8" descr="preencoded.png"/>
          <p:cNvSpPr/>
          <p:nvPr/>
        </p:nvSpPr>
        <p:spPr>
          <a:xfrm flipH="false" flipV="false" rot="0">
            <a:off x="992238" y="2928342"/>
            <a:ext cx="7465962" cy="4612779"/>
          </a:xfrm>
          <a:custGeom>
            <a:avLst/>
            <a:gdLst/>
            <a:ahLst/>
            <a:cxnLst/>
            <a:rect r="r" b="b" t="t" l="l"/>
            <a:pathLst>
              <a:path h="4612779" w="7465962">
                <a:moveTo>
                  <a:pt x="0" y="0"/>
                </a:moveTo>
                <a:lnTo>
                  <a:pt x="7465962" y="0"/>
                </a:lnTo>
                <a:lnTo>
                  <a:pt x="7465962" y="4612779"/>
                </a:lnTo>
                <a:lnTo>
                  <a:pt x="0" y="4612779"/>
                </a:lnTo>
                <a:lnTo>
                  <a:pt x="0" y="0"/>
                </a:lnTo>
                <a:close/>
              </a:path>
            </a:pathLst>
          </a:custGeom>
          <a:blipFill>
            <a:blip r:embed="rId4"/>
            <a:stretch>
              <a:fillRect l="0" t="0" r="-80" b="0"/>
            </a:stretch>
          </a:blipFill>
        </p:spPr>
      </p:sp>
      <p:sp>
        <p:nvSpPr>
          <p:cNvPr name="Freeform 9" id="9" descr="preencoded.png"/>
          <p:cNvSpPr/>
          <p:nvPr/>
        </p:nvSpPr>
        <p:spPr>
          <a:xfrm flipH="false" flipV="false" rot="0">
            <a:off x="9159479" y="2928342"/>
            <a:ext cx="8145661" cy="5032772"/>
          </a:xfrm>
          <a:custGeom>
            <a:avLst/>
            <a:gdLst/>
            <a:ahLst/>
            <a:cxnLst/>
            <a:rect r="r" b="b" t="t" l="l"/>
            <a:pathLst>
              <a:path h="5032772" w="8145661">
                <a:moveTo>
                  <a:pt x="0" y="0"/>
                </a:moveTo>
                <a:lnTo>
                  <a:pt x="8145661" y="0"/>
                </a:lnTo>
                <a:lnTo>
                  <a:pt x="8145661" y="5032773"/>
                </a:lnTo>
                <a:lnTo>
                  <a:pt x="0" y="5032773"/>
                </a:lnTo>
                <a:lnTo>
                  <a:pt x="0" y="0"/>
                </a:lnTo>
                <a:close/>
              </a:path>
            </a:pathLst>
          </a:custGeom>
          <a:blipFill>
            <a:blip r:embed="rId5"/>
            <a:stretch>
              <a:fillRect l="0" t="0" r="-49"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grpSp>
        <p:nvGrpSpPr>
          <p:cNvPr name="Group 5" id="5"/>
          <p:cNvGrpSpPr/>
          <p:nvPr/>
        </p:nvGrpSpPr>
        <p:grpSpPr>
          <a:xfrm rot="0">
            <a:off x="719435" y="565249"/>
            <a:ext cx="5139035" cy="642342"/>
            <a:chOff x="0" y="0"/>
            <a:chExt cx="6852047" cy="856457"/>
          </a:xfrm>
        </p:grpSpPr>
        <p:sp>
          <p:nvSpPr>
            <p:cNvPr name="Freeform 6" id="6"/>
            <p:cNvSpPr/>
            <p:nvPr/>
          </p:nvSpPr>
          <p:spPr>
            <a:xfrm flipH="false" flipV="false" rot="0">
              <a:off x="0" y="0"/>
              <a:ext cx="6852047" cy="856457"/>
            </a:xfrm>
            <a:custGeom>
              <a:avLst/>
              <a:gdLst/>
              <a:ahLst/>
              <a:cxnLst/>
              <a:rect r="r" b="b" t="t" l="l"/>
              <a:pathLst>
                <a:path h="856457" w="6852047">
                  <a:moveTo>
                    <a:pt x="0" y="0"/>
                  </a:moveTo>
                  <a:lnTo>
                    <a:pt x="6852047" y="0"/>
                  </a:lnTo>
                  <a:lnTo>
                    <a:pt x="6852047" y="856457"/>
                  </a:lnTo>
                  <a:lnTo>
                    <a:pt x="0" y="856457"/>
                  </a:lnTo>
                  <a:close/>
                </a:path>
              </a:pathLst>
            </a:custGeom>
            <a:solidFill>
              <a:srgbClr val="000000">
                <a:alpha val="0"/>
              </a:srgbClr>
            </a:solidFill>
          </p:spPr>
        </p:sp>
        <p:sp>
          <p:nvSpPr>
            <p:cNvPr name="TextBox 7" id="7"/>
            <p:cNvSpPr txBox="true"/>
            <p:nvPr/>
          </p:nvSpPr>
          <p:spPr>
            <a:xfrm>
              <a:off x="0" y="-123825"/>
              <a:ext cx="6852047" cy="980282"/>
            </a:xfrm>
            <a:prstGeom prst="rect">
              <a:avLst/>
            </a:prstGeom>
          </p:spPr>
          <p:txBody>
            <a:bodyPr anchor="t" rtlCol="false" tIns="0" lIns="0" bIns="0" rIns="0"/>
            <a:lstStyle/>
            <a:p>
              <a:pPr algn="l">
                <a:lnSpc>
                  <a:spcPts val="6000"/>
                </a:lnSpc>
              </a:pPr>
              <a:r>
                <a:rPr lang="en-US" sz="4000">
                  <a:solidFill>
                    <a:srgbClr val="2C2926"/>
                  </a:solidFill>
                  <a:latin typeface="Bricolage Grotesque"/>
                  <a:ea typeface="Bricolage Grotesque"/>
                  <a:cs typeface="Bricolage Grotesque"/>
                  <a:sym typeface="Bricolage Grotesque"/>
                </a:rPr>
                <a:t>Top origins</a:t>
              </a:r>
            </a:p>
          </p:txBody>
        </p:sp>
      </p:grpSp>
      <p:sp>
        <p:nvSpPr>
          <p:cNvPr name="Freeform 8" id="8" descr="preencoded.png"/>
          <p:cNvSpPr/>
          <p:nvPr/>
        </p:nvSpPr>
        <p:spPr>
          <a:xfrm flipH="false" flipV="false" rot="0">
            <a:off x="719435" y="1618655"/>
            <a:ext cx="12809041" cy="7914085"/>
          </a:xfrm>
          <a:custGeom>
            <a:avLst/>
            <a:gdLst/>
            <a:ahLst/>
            <a:cxnLst/>
            <a:rect r="r" b="b" t="t" l="l"/>
            <a:pathLst>
              <a:path h="7914085" w="12809041">
                <a:moveTo>
                  <a:pt x="0" y="0"/>
                </a:moveTo>
                <a:lnTo>
                  <a:pt x="12809041" y="0"/>
                </a:lnTo>
                <a:lnTo>
                  <a:pt x="12809041" y="7914085"/>
                </a:lnTo>
                <a:lnTo>
                  <a:pt x="0" y="7914085"/>
                </a:lnTo>
                <a:lnTo>
                  <a:pt x="0" y="0"/>
                </a:lnTo>
                <a:close/>
              </a:path>
            </a:pathLst>
          </a:custGeom>
          <a:blipFill>
            <a:blip r:embed="rId4"/>
            <a:stretch>
              <a:fillRect l="0" t="0" r="-1"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grpSp>
        <p:nvGrpSpPr>
          <p:cNvPr name="Group 5" id="5"/>
          <p:cNvGrpSpPr/>
          <p:nvPr/>
        </p:nvGrpSpPr>
        <p:grpSpPr>
          <a:xfrm rot="0">
            <a:off x="992238" y="2124224"/>
            <a:ext cx="16303526" cy="1771947"/>
            <a:chOff x="0" y="0"/>
            <a:chExt cx="21738035" cy="2362597"/>
          </a:xfrm>
        </p:grpSpPr>
        <p:sp>
          <p:nvSpPr>
            <p:cNvPr name="Freeform 6" id="6"/>
            <p:cNvSpPr/>
            <p:nvPr/>
          </p:nvSpPr>
          <p:spPr>
            <a:xfrm flipH="false" flipV="false" rot="0">
              <a:off x="0" y="0"/>
              <a:ext cx="21738034" cy="2362597"/>
            </a:xfrm>
            <a:custGeom>
              <a:avLst/>
              <a:gdLst/>
              <a:ahLst/>
              <a:cxnLst/>
              <a:rect r="r" b="b" t="t" l="l"/>
              <a:pathLst>
                <a:path h="2362597" w="21738034">
                  <a:moveTo>
                    <a:pt x="0" y="0"/>
                  </a:moveTo>
                  <a:lnTo>
                    <a:pt x="21738034" y="0"/>
                  </a:lnTo>
                  <a:lnTo>
                    <a:pt x="21738034" y="2362597"/>
                  </a:lnTo>
                  <a:lnTo>
                    <a:pt x="0" y="2362597"/>
                  </a:lnTo>
                  <a:close/>
                </a:path>
              </a:pathLst>
            </a:custGeom>
            <a:solidFill>
              <a:srgbClr val="000000">
                <a:alpha val="0"/>
              </a:srgbClr>
            </a:solidFill>
          </p:spPr>
        </p:sp>
        <p:sp>
          <p:nvSpPr>
            <p:cNvPr name="TextBox 7" id="7"/>
            <p:cNvSpPr txBox="true"/>
            <p:nvPr/>
          </p:nvSpPr>
          <p:spPr>
            <a:xfrm>
              <a:off x="0" y="-161925"/>
              <a:ext cx="21738035" cy="2524522"/>
            </a:xfrm>
            <a:prstGeom prst="rect">
              <a:avLst/>
            </a:prstGeom>
          </p:spPr>
          <p:txBody>
            <a:bodyPr anchor="t" rtlCol="false" tIns="0" lIns="0" bIns="0" rIns="0"/>
            <a:lstStyle/>
            <a:p>
              <a:pPr algn="l">
                <a:lnSpc>
                  <a:spcPts val="8324"/>
                </a:lnSpc>
              </a:pPr>
              <a:r>
                <a:rPr lang="en-US" b="true" sz="5562">
                  <a:solidFill>
                    <a:srgbClr val="2C2926"/>
                  </a:solidFill>
                  <a:latin typeface="Bricolage Grotesque Bold"/>
                  <a:ea typeface="Bricolage Grotesque Bold"/>
                  <a:cs typeface="Bricolage Grotesque Bold"/>
                  <a:sym typeface="Bricolage Grotesque Bold"/>
                </a:rPr>
                <a:t>Feature Engineering and Preprocessing Pipeline</a:t>
              </a:r>
            </a:p>
          </p:txBody>
        </p:sp>
      </p:grpSp>
      <p:grpSp>
        <p:nvGrpSpPr>
          <p:cNvPr name="Group 8" id="8"/>
          <p:cNvGrpSpPr/>
          <p:nvPr/>
        </p:nvGrpSpPr>
        <p:grpSpPr>
          <a:xfrm rot="0">
            <a:off x="992238" y="4604891"/>
            <a:ext cx="4974431" cy="1063229"/>
            <a:chOff x="0" y="0"/>
            <a:chExt cx="6632575" cy="1417638"/>
          </a:xfrm>
        </p:grpSpPr>
        <p:sp>
          <p:nvSpPr>
            <p:cNvPr name="Freeform 9" id="9"/>
            <p:cNvSpPr/>
            <p:nvPr/>
          </p:nvSpPr>
          <p:spPr>
            <a:xfrm flipH="false" flipV="false" rot="0">
              <a:off x="0" y="0"/>
              <a:ext cx="6632575" cy="1417638"/>
            </a:xfrm>
            <a:custGeom>
              <a:avLst/>
              <a:gdLst/>
              <a:ahLst/>
              <a:cxnLst/>
              <a:rect r="r" b="b" t="t" l="l"/>
              <a:pathLst>
                <a:path h="1417638" w="6632575">
                  <a:moveTo>
                    <a:pt x="0" y="0"/>
                  </a:moveTo>
                  <a:lnTo>
                    <a:pt x="6632575" y="0"/>
                  </a:lnTo>
                  <a:lnTo>
                    <a:pt x="6632575" y="1417638"/>
                  </a:lnTo>
                  <a:lnTo>
                    <a:pt x="0" y="1417638"/>
                  </a:lnTo>
                  <a:close/>
                </a:path>
              </a:pathLst>
            </a:custGeom>
            <a:solidFill>
              <a:srgbClr val="000000">
                <a:alpha val="0"/>
              </a:srgbClr>
            </a:solidFill>
          </p:spPr>
        </p:sp>
        <p:sp>
          <p:nvSpPr>
            <p:cNvPr name="TextBox 10" id="10"/>
            <p:cNvSpPr txBox="true"/>
            <p:nvPr/>
          </p:nvSpPr>
          <p:spPr>
            <a:xfrm>
              <a:off x="0" y="-104775"/>
              <a:ext cx="6632575" cy="1522413"/>
            </a:xfrm>
            <a:prstGeom prst="rect">
              <a:avLst/>
            </a:prstGeom>
          </p:spPr>
          <p:txBody>
            <a:bodyPr anchor="t" rtlCol="false" tIns="0" lIns="0" bIns="0" rIns="0"/>
            <a:lstStyle/>
            <a:p>
              <a:pPr algn="l">
                <a:lnSpc>
                  <a:spcPts val="4949"/>
                </a:lnSpc>
              </a:pPr>
              <a:r>
                <a:rPr lang="en-US" b="true" sz="3312">
                  <a:solidFill>
                    <a:srgbClr val="2C2926"/>
                  </a:solidFill>
                  <a:latin typeface="Bricolage Grotesque Bold"/>
                  <a:ea typeface="Bricolage Grotesque Bold"/>
                  <a:cs typeface="Bricolage Grotesque Bold"/>
                  <a:sym typeface="Bricolage Grotesque Bold"/>
                </a:rPr>
                <a:t>Handling Numerical Data</a:t>
              </a:r>
            </a:p>
          </p:txBody>
        </p:sp>
      </p:grpSp>
      <p:grpSp>
        <p:nvGrpSpPr>
          <p:cNvPr name="Group 11" id="11"/>
          <p:cNvGrpSpPr/>
          <p:nvPr/>
        </p:nvGrpSpPr>
        <p:grpSpPr>
          <a:xfrm rot="0">
            <a:off x="992238" y="5951636"/>
            <a:ext cx="4974431" cy="453629"/>
            <a:chOff x="0" y="0"/>
            <a:chExt cx="6632575" cy="604838"/>
          </a:xfrm>
        </p:grpSpPr>
        <p:sp>
          <p:nvSpPr>
            <p:cNvPr name="Freeform 12" id="12"/>
            <p:cNvSpPr/>
            <p:nvPr/>
          </p:nvSpPr>
          <p:spPr>
            <a:xfrm flipH="false" flipV="false" rot="0">
              <a:off x="0" y="0"/>
              <a:ext cx="6632575" cy="604838"/>
            </a:xfrm>
            <a:custGeom>
              <a:avLst/>
              <a:gdLst/>
              <a:ahLst/>
              <a:cxnLst/>
              <a:rect r="r" b="b" t="t" l="l"/>
              <a:pathLst>
                <a:path h="604838" w="6632575">
                  <a:moveTo>
                    <a:pt x="0" y="0"/>
                  </a:moveTo>
                  <a:lnTo>
                    <a:pt x="6632575" y="0"/>
                  </a:lnTo>
                  <a:lnTo>
                    <a:pt x="6632575" y="604838"/>
                  </a:lnTo>
                  <a:lnTo>
                    <a:pt x="0" y="604838"/>
                  </a:lnTo>
                  <a:close/>
                </a:path>
              </a:pathLst>
            </a:custGeom>
            <a:solidFill>
              <a:srgbClr val="000000">
                <a:alpha val="0"/>
              </a:srgbClr>
            </a:solidFill>
          </p:spPr>
        </p:sp>
        <p:sp>
          <p:nvSpPr>
            <p:cNvPr name="TextBox 13" id="13"/>
            <p:cNvSpPr txBox="true"/>
            <p:nvPr/>
          </p:nvSpPr>
          <p:spPr>
            <a:xfrm>
              <a:off x="0" y="-152400"/>
              <a:ext cx="6632575" cy="757238"/>
            </a:xfrm>
            <a:prstGeom prst="rect">
              <a:avLst/>
            </a:prstGeom>
          </p:spPr>
          <p:txBody>
            <a:bodyPr anchor="t" rtlCol="false" tIns="0" lIns="0" bIns="0" rIns="0"/>
            <a:lstStyle/>
            <a:p>
              <a:pPr algn="l" marL="329902" indent="-164951" lvl="1">
                <a:lnSpc>
                  <a:spcPts val="4274"/>
                </a:lnSpc>
                <a:buAutoNum type="arabicPeriod" startAt="1"/>
              </a:pPr>
              <a:r>
                <a:rPr lang="en-US" sz="2187">
                  <a:solidFill>
                    <a:srgbClr val="2C2926"/>
                  </a:solidFill>
                  <a:latin typeface="Inter"/>
                  <a:ea typeface="Inter"/>
                  <a:cs typeface="Inter"/>
                  <a:sym typeface="Inter"/>
                </a:rPr>
                <a:t>Missing Value Treatment</a:t>
              </a:r>
            </a:p>
          </p:txBody>
        </p:sp>
      </p:grpSp>
      <p:grpSp>
        <p:nvGrpSpPr>
          <p:cNvPr name="Group 14" id="14"/>
          <p:cNvGrpSpPr/>
          <p:nvPr/>
        </p:nvGrpSpPr>
        <p:grpSpPr>
          <a:xfrm rot="0">
            <a:off x="992238" y="6504385"/>
            <a:ext cx="4974431" cy="453629"/>
            <a:chOff x="0" y="0"/>
            <a:chExt cx="6632575" cy="604838"/>
          </a:xfrm>
        </p:grpSpPr>
        <p:sp>
          <p:nvSpPr>
            <p:cNvPr name="Freeform 15" id="15"/>
            <p:cNvSpPr/>
            <p:nvPr/>
          </p:nvSpPr>
          <p:spPr>
            <a:xfrm flipH="false" flipV="false" rot="0">
              <a:off x="0" y="0"/>
              <a:ext cx="6632575" cy="604838"/>
            </a:xfrm>
            <a:custGeom>
              <a:avLst/>
              <a:gdLst/>
              <a:ahLst/>
              <a:cxnLst/>
              <a:rect r="r" b="b" t="t" l="l"/>
              <a:pathLst>
                <a:path h="604838" w="6632575">
                  <a:moveTo>
                    <a:pt x="0" y="0"/>
                  </a:moveTo>
                  <a:lnTo>
                    <a:pt x="6632575" y="0"/>
                  </a:lnTo>
                  <a:lnTo>
                    <a:pt x="6632575" y="604838"/>
                  </a:lnTo>
                  <a:lnTo>
                    <a:pt x="0" y="604838"/>
                  </a:lnTo>
                  <a:close/>
                </a:path>
              </a:pathLst>
            </a:custGeom>
            <a:solidFill>
              <a:srgbClr val="000000">
                <a:alpha val="0"/>
              </a:srgbClr>
            </a:solidFill>
          </p:spPr>
        </p:sp>
        <p:sp>
          <p:nvSpPr>
            <p:cNvPr name="TextBox 16" id="16"/>
            <p:cNvSpPr txBox="true"/>
            <p:nvPr/>
          </p:nvSpPr>
          <p:spPr>
            <a:xfrm>
              <a:off x="0" y="-152400"/>
              <a:ext cx="6632575" cy="757238"/>
            </a:xfrm>
            <a:prstGeom prst="rect">
              <a:avLst/>
            </a:prstGeom>
          </p:spPr>
          <p:txBody>
            <a:bodyPr anchor="t" rtlCol="false" tIns="0" lIns="0" bIns="0" rIns="0"/>
            <a:lstStyle/>
            <a:p>
              <a:pPr algn="l" marL="329902" indent="-164951" lvl="1">
                <a:lnSpc>
                  <a:spcPts val="4274"/>
                </a:lnSpc>
                <a:buAutoNum type="arabicPeriod" startAt="1"/>
              </a:pPr>
              <a:r>
                <a:rPr lang="en-US" sz="2187">
                  <a:solidFill>
                    <a:srgbClr val="2C2926"/>
                  </a:solidFill>
                  <a:latin typeface="Inter"/>
                  <a:ea typeface="Inter"/>
                  <a:cs typeface="Inter"/>
                  <a:sym typeface="Inter"/>
                </a:rPr>
                <a:t>Normalization</a:t>
              </a:r>
            </a:p>
          </p:txBody>
        </p:sp>
      </p:grpSp>
      <p:grpSp>
        <p:nvGrpSpPr>
          <p:cNvPr name="Group 17" id="17"/>
          <p:cNvGrpSpPr/>
          <p:nvPr/>
        </p:nvGrpSpPr>
        <p:grpSpPr>
          <a:xfrm rot="0">
            <a:off x="992238" y="7057132"/>
            <a:ext cx="4974431" cy="453629"/>
            <a:chOff x="0" y="0"/>
            <a:chExt cx="6632575" cy="604838"/>
          </a:xfrm>
        </p:grpSpPr>
        <p:sp>
          <p:nvSpPr>
            <p:cNvPr name="Freeform 18" id="18"/>
            <p:cNvSpPr/>
            <p:nvPr/>
          </p:nvSpPr>
          <p:spPr>
            <a:xfrm flipH="false" flipV="false" rot="0">
              <a:off x="0" y="0"/>
              <a:ext cx="6632575" cy="604838"/>
            </a:xfrm>
            <a:custGeom>
              <a:avLst/>
              <a:gdLst/>
              <a:ahLst/>
              <a:cxnLst/>
              <a:rect r="r" b="b" t="t" l="l"/>
              <a:pathLst>
                <a:path h="604838" w="6632575">
                  <a:moveTo>
                    <a:pt x="0" y="0"/>
                  </a:moveTo>
                  <a:lnTo>
                    <a:pt x="6632575" y="0"/>
                  </a:lnTo>
                  <a:lnTo>
                    <a:pt x="6632575" y="604838"/>
                  </a:lnTo>
                  <a:lnTo>
                    <a:pt x="0" y="604838"/>
                  </a:lnTo>
                  <a:close/>
                </a:path>
              </a:pathLst>
            </a:custGeom>
            <a:solidFill>
              <a:srgbClr val="000000">
                <a:alpha val="0"/>
              </a:srgbClr>
            </a:solidFill>
          </p:spPr>
        </p:sp>
        <p:sp>
          <p:nvSpPr>
            <p:cNvPr name="TextBox 19" id="19"/>
            <p:cNvSpPr txBox="true"/>
            <p:nvPr/>
          </p:nvSpPr>
          <p:spPr>
            <a:xfrm>
              <a:off x="0" y="-152400"/>
              <a:ext cx="6632575" cy="757238"/>
            </a:xfrm>
            <a:prstGeom prst="rect">
              <a:avLst/>
            </a:prstGeom>
          </p:spPr>
          <p:txBody>
            <a:bodyPr anchor="t" rtlCol="false" tIns="0" lIns="0" bIns="0" rIns="0"/>
            <a:lstStyle/>
            <a:p>
              <a:pPr algn="l" marL="329902" indent="-164951" lvl="1">
                <a:lnSpc>
                  <a:spcPts val="4274"/>
                </a:lnSpc>
                <a:buAutoNum type="arabicPeriod" startAt="1"/>
              </a:pPr>
              <a:r>
                <a:rPr lang="en-US" sz="2187">
                  <a:solidFill>
                    <a:srgbClr val="2C2926"/>
                  </a:solidFill>
                  <a:latin typeface="Inter"/>
                  <a:ea typeface="Inter"/>
                  <a:cs typeface="Inter"/>
                  <a:sym typeface="Inter"/>
                </a:rPr>
                <a:t>Feature Vectorization</a:t>
              </a:r>
            </a:p>
          </p:txBody>
        </p:sp>
      </p:grpSp>
      <p:grpSp>
        <p:nvGrpSpPr>
          <p:cNvPr name="Group 20" id="20"/>
          <p:cNvGrpSpPr/>
          <p:nvPr/>
        </p:nvGrpSpPr>
        <p:grpSpPr>
          <a:xfrm rot="0">
            <a:off x="992238" y="7609880"/>
            <a:ext cx="4974431" cy="453629"/>
            <a:chOff x="0" y="0"/>
            <a:chExt cx="6632575" cy="604838"/>
          </a:xfrm>
        </p:grpSpPr>
        <p:sp>
          <p:nvSpPr>
            <p:cNvPr name="Freeform 21" id="21"/>
            <p:cNvSpPr/>
            <p:nvPr/>
          </p:nvSpPr>
          <p:spPr>
            <a:xfrm flipH="false" flipV="false" rot="0">
              <a:off x="0" y="0"/>
              <a:ext cx="6632575" cy="604838"/>
            </a:xfrm>
            <a:custGeom>
              <a:avLst/>
              <a:gdLst/>
              <a:ahLst/>
              <a:cxnLst/>
              <a:rect r="r" b="b" t="t" l="l"/>
              <a:pathLst>
                <a:path h="604838" w="6632575">
                  <a:moveTo>
                    <a:pt x="0" y="0"/>
                  </a:moveTo>
                  <a:lnTo>
                    <a:pt x="6632575" y="0"/>
                  </a:lnTo>
                  <a:lnTo>
                    <a:pt x="6632575" y="604838"/>
                  </a:lnTo>
                  <a:lnTo>
                    <a:pt x="0" y="604838"/>
                  </a:lnTo>
                  <a:close/>
                </a:path>
              </a:pathLst>
            </a:custGeom>
            <a:solidFill>
              <a:srgbClr val="000000">
                <a:alpha val="0"/>
              </a:srgbClr>
            </a:solidFill>
          </p:spPr>
        </p:sp>
        <p:sp>
          <p:nvSpPr>
            <p:cNvPr name="TextBox 22" id="22"/>
            <p:cNvSpPr txBox="true"/>
            <p:nvPr/>
          </p:nvSpPr>
          <p:spPr>
            <a:xfrm>
              <a:off x="0" y="-152400"/>
              <a:ext cx="6632575" cy="757238"/>
            </a:xfrm>
            <a:prstGeom prst="rect">
              <a:avLst/>
            </a:prstGeom>
          </p:spPr>
          <p:txBody>
            <a:bodyPr anchor="t" rtlCol="false" tIns="0" lIns="0" bIns="0" rIns="0"/>
            <a:lstStyle/>
            <a:p>
              <a:pPr algn="l" marL="329902" indent="-164951" lvl="1">
                <a:lnSpc>
                  <a:spcPts val="4274"/>
                </a:lnSpc>
                <a:buAutoNum type="arabicPeriod" startAt="1"/>
              </a:pPr>
              <a:r>
                <a:rPr lang="en-US" sz="2187">
                  <a:solidFill>
                    <a:srgbClr val="2C2926"/>
                  </a:solidFill>
                  <a:latin typeface="Inter"/>
                  <a:ea typeface="Inter"/>
                  <a:cs typeface="Inter"/>
                  <a:sym typeface="Inter"/>
                </a:rPr>
                <a:t>Dimensionality Reduction</a:t>
              </a:r>
            </a:p>
          </p:txBody>
        </p:sp>
      </p:grpSp>
      <p:grpSp>
        <p:nvGrpSpPr>
          <p:cNvPr name="Group 23" id="23"/>
          <p:cNvGrpSpPr/>
          <p:nvPr/>
        </p:nvGrpSpPr>
        <p:grpSpPr>
          <a:xfrm rot="0">
            <a:off x="6667946" y="4604891"/>
            <a:ext cx="4972645" cy="1063229"/>
            <a:chOff x="0" y="0"/>
            <a:chExt cx="6630193" cy="1417638"/>
          </a:xfrm>
        </p:grpSpPr>
        <p:sp>
          <p:nvSpPr>
            <p:cNvPr name="Freeform 24" id="24"/>
            <p:cNvSpPr/>
            <p:nvPr/>
          </p:nvSpPr>
          <p:spPr>
            <a:xfrm flipH="false" flipV="false" rot="0">
              <a:off x="0" y="0"/>
              <a:ext cx="6630193" cy="1417638"/>
            </a:xfrm>
            <a:custGeom>
              <a:avLst/>
              <a:gdLst/>
              <a:ahLst/>
              <a:cxnLst/>
              <a:rect r="r" b="b" t="t" l="l"/>
              <a:pathLst>
                <a:path h="1417638" w="6630193">
                  <a:moveTo>
                    <a:pt x="0" y="0"/>
                  </a:moveTo>
                  <a:lnTo>
                    <a:pt x="6630193" y="0"/>
                  </a:lnTo>
                  <a:lnTo>
                    <a:pt x="6630193" y="1417638"/>
                  </a:lnTo>
                  <a:lnTo>
                    <a:pt x="0" y="1417638"/>
                  </a:lnTo>
                  <a:close/>
                </a:path>
              </a:pathLst>
            </a:custGeom>
            <a:solidFill>
              <a:srgbClr val="000000">
                <a:alpha val="0"/>
              </a:srgbClr>
            </a:solidFill>
          </p:spPr>
        </p:sp>
        <p:sp>
          <p:nvSpPr>
            <p:cNvPr name="TextBox 25" id="25"/>
            <p:cNvSpPr txBox="true"/>
            <p:nvPr/>
          </p:nvSpPr>
          <p:spPr>
            <a:xfrm>
              <a:off x="0" y="-104775"/>
              <a:ext cx="6630193" cy="1522413"/>
            </a:xfrm>
            <a:prstGeom prst="rect">
              <a:avLst/>
            </a:prstGeom>
          </p:spPr>
          <p:txBody>
            <a:bodyPr anchor="t" rtlCol="false" tIns="0" lIns="0" bIns="0" rIns="0"/>
            <a:lstStyle/>
            <a:p>
              <a:pPr algn="l">
                <a:lnSpc>
                  <a:spcPts val="4949"/>
                </a:lnSpc>
              </a:pPr>
              <a:r>
                <a:rPr lang="en-US" b="true" sz="3312">
                  <a:solidFill>
                    <a:srgbClr val="2C2926"/>
                  </a:solidFill>
                  <a:latin typeface="Bricolage Grotesque Bold"/>
                  <a:ea typeface="Bricolage Grotesque Bold"/>
                  <a:cs typeface="Bricolage Grotesque Bold"/>
                  <a:sym typeface="Bricolage Grotesque Bold"/>
                </a:rPr>
                <a:t>Managing Categorical Variables</a:t>
              </a:r>
            </a:p>
          </p:txBody>
        </p:sp>
      </p:grpSp>
      <p:grpSp>
        <p:nvGrpSpPr>
          <p:cNvPr name="Group 26" id="26"/>
          <p:cNvGrpSpPr/>
          <p:nvPr/>
        </p:nvGrpSpPr>
        <p:grpSpPr>
          <a:xfrm rot="0">
            <a:off x="6667946" y="5951636"/>
            <a:ext cx="4972645" cy="453629"/>
            <a:chOff x="0" y="0"/>
            <a:chExt cx="6630193" cy="604838"/>
          </a:xfrm>
        </p:grpSpPr>
        <p:sp>
          <p:nvSpPr>
            <p:cNvPr name="Freeform 27" id="27"/>
            <p:cNvSpPr/>
            <p:nvPr/>
          </p:nvSpPr>
          <p:spPr>
            <a:xfrm flipH="false" flipV="false" rot="0">
              <a:off x="0" y="0"/>
              <a:ext cx="6630193" cy="604838"/>
            </a:xfrm>
            <a:custGeom>
              <a:avLst/>
              <a:gdLst/>
              <a:ahLst/>
              <a:cxnLst/>
              <a:rect r="r" b="b" t="t" l="l"/>
              <a:pathLst>
                <a:path h="604838" w="6630193">
                  <a:moveTo>
                    <a:pt x="0" y="0"/>
                  </a:moveTo>
                  <a:lnTo>
                    <a:pt x="6630193" y="0"/>
                  </a:lnTo>
                  <a:lnTo>
                    <a:pt x="6630193" y="604838"/>
                  </a:lnTo>
                  <a:lnTo>
                    <a:pt x="0" y="604838"/>
                  </a:lnTo>
                  <a:close/>
                </a:path>
              </a:pathLst>
            </a:custGeom>
            <a:solidFill>
              <a:srgbClr val="000000">
                <a:alpha val="0"/>
              </a:srgbClr>
            </a:solidFill>
          </p:spPr>
        </p:sp>
        <p:sp>
          <p:nvSpPr>
            <p:cNvPr name="TextBox 28" id="28"/>
            <p:cNvSpPr txBox="true"/>
            <p:nvPr/>
          </p:nvSpPr>
          <p:spPr>
            <a:xfrm>
              <a:off x="0" y="-152400"/>
              <a:ext cx="6630193" cy="757238"/>
            </a:xfrm>
            <a:prstGeom prst="rect">
              <a:avLst/>
            </a:prstGeom>
          </p:spPr>
          <p:txBody>
            <a:bodyPr anchor="t" rtlCol="false" tIns="0" lIns="0" bIns="0" rIns="0"/>
            <a:lstStyle/>
            <a:p>
              <a:pPr algn="l" marL="329902" indent="-164951" lvl="1">
                <a:lnSpc>
                  <a:spcPts val="4274"/>
                </a:lnSpc>
                <a:buAutoNum type="arabicPeriod" startAt="1"/>
              </a:pPr>
              <a:r>
                <a:rPr lang="en-US" sz="2187">
                  <a:solidFill>
                    <a:srgbClr val="2C2926"/>
                  </a:solidFill>
                  <a:latin typeface="Inter"/>
                  <a:ea typeface="Inter"/>
                  <a:cs typeface="Inter"/>
                  <a:sym typeface="Inter"/>
                </a:rPr>
                <a:t>Imputation</a:t>
              </a:r>
            </a:p>
          </p:txBody>
        </p:sp>
      </p:grpSp>
      <p:grpSp>
        <p:nvGrpSpPr>
          <p:cNvPr name="Group 29" id="29"/>
          <p:cNvGrpSpPr/>
          <p:nvPr/>
        </p:nvGrpSpPr>
        <p:grpSpPr>
          <a:xfrm rot="0">
            <a:off x="6667946" y="6504385"/>
            <a:ext cx="4972645" cy="453629"/>
            <a:chOff x="0" y="0"/>
            <a:chExt cx="6630193" cy="604838"/>
          </a:xfrm>
        </p:grpSpPr>
        <p:sp>
          <p:nvSpPr>
            <p:cNvPr name="Freeform 30" id="30"/>
            <p:cNvSpPr/>
            <p:nvPr/>
          </p:nvSpPr>
          <p:spPr>
            <a:xfrm flipH="false" flipV="false" rot="0">
              <a:off x="0" y="0"/>
              <a:ext cx="6630193" cy="604838"/>
            </a:xfrm>
            <a:custGeom>
              <a:avLst/>
              <a:gdLst/>
              <a:ahLst/>
              <a:cxnLst/>
              <a:rect r="r" b="b" t="t" l="l"/>
              <a:pathLst>
                <a:path h="604838" w="6630193">
                  <a:moveTo>
                    <a:pt x="0" y="0"/>
                  </a:moveTo>
                  <a:lnTo>
                    <a:pt x="6630193" y="0"/>
                  </a:lnTo>
                  <a:lnTo>
                    <a:pt x="6630193" y="604838"/>
                  </a:lnTo>
                  <a:lnTo>
                    <a:pt x="0" y="604838"/>
                  </a:lnTo>
                  <a:close/>
                </a:path>
              </a:pathLst>
            </a:custGeom>
            <a:solidFill>
              <a:srgbClr val="000000">
                <a:alpha val="0"/>
              </a:srgbClr>
            </a:solidFill>
          </p:spPr>
        </p:sp>
        <p:sp>
          <p:nvSpPr>
            <p:cNvPr name="TextBox 31" id="31"/>
            <p:cNvSpPr txBox="true"/>
            <p:nvPr/>
          </p:nvSpPr>
          <p:spPr>
            <a:xfrm>
              <a:off x="0" y="-152400"/>
              <a:ext cx="6630193" cy="757238"/>
            </a:xfrm>
            <a:prstGeom prst="rect">
              <a:avLst/>
            </a:prstGeom>
          </p:spPr>
          <p:txBody>
            <a:bodyPr anchor="t" rtlCol="false" tIns="0" lIns="0" bIns="0" rIns="0"/>
            <a:lstStyle/>
            <a:p>
              <a:pPr algn="l" marL="329902" indent="-164951" lvl="1">
                <a:lnSpc>
                  <a:spcPts val="4274"/>
                </a:lnSpc>
                <a:buAutoNum type="arabicPeriod" startAt="1"/>
              </a:pPr>
              <a:r>
                <a:rPr lang="en-US" sz="2187">
                  <a:solidFill>
                    <a:srgbClr val="2C2926"/>
                  </a:solidFill>
                  <a:latin typeface="Inter"/>
                  <a:ea typeface="Inter"/>
                  <a:cs typeface="Inter"/>
                  <a:sym typeface="Inter"/>
                </a:rPr>
                <a:t>Encoding Approaches</a:t>
              </a:r>
            </a:p>
          </p:txBody>
        </p:sp>
      </p:grpSp>
      <p:grpSp>
        <p:nvGrpSpPr>
          <p:cNvPr name="Group 32" id="32"/>
          <p:cNvGrpSpPr/>
          <p:nvPr/>
        </p:nvGrpSpPr>
        <p:grpSpPr>
          <a:xfrm rot="0">
            <a:off x="12341870" y="4604891"/>
            <a:ext cx="4972645" cy="1063229"/>
            <a:chOff x="0" y="0"/>
            <a:chExt cx="6630193" cy="1417638"/>
          </a:xfrm>
        </p:grpSpPr>
        <p:sp>
          <p:nvSpPr>
            <p:cNvPr name="Freeform 33" id="33"/>
            <p:cNvSpPr/>
            <p:nvPr/>
          </p:nvSpPr>
          <p:spPr>
            <a:xfrm flipH="false" flipV="false" rot="0">
              <a:off x="0" y="0"/>
              <a:ext cx="6630193" cy="1417638"/>
            </a:xfrm>
            <a:custGeom>
              <a:avLst/>
              <a:gdLst/>
              <a:ahLst/>
              <a:cxnLst/>
              <a:rect r="r" b="b" t="t" l="l"/>
              <a:pathLst>
                <a:path h="1417638" w="6630193">
                  <a:moveTo>
                    <a:pt x="0" y="0"/>
                  </a:moveTo>
                  <a:lnTo>
                    <a:pt x="6630193" y="0"/>
                  </a:lnTo>
                  <a:lnTo>
                    <a:pt x="6630193" y="1417638"/>
                  </a:lnTo>
                  <a:lnTo>
                    <a:pt x="0" y="1417638"/>
                  </a:lnTo>
                  <a:close/>
                </a:path>
              </a:pathLst>
            </a:custGeom>
            <a:solidFill>
              <a:srgbClr val="000000">
                <a:alpha val="0"/>
              </a:srgbClr>
            </a:solidFill>
          </p:spPr>
        </p:sp>
        <p:sp>
          <p:nvSpPr>
            <p:cNvPr name="TextBox 34" id="34"/>
            <p:cNvSpPr txBox="true"/>
            <p:nvPr/>
          </p:nvSpPr>
          <p:spPr>
            <a:xfrm>
              <a:off x="0" y="-104775"/>
              <a:ext cx="6630193" cy="1522413"/>
            </a:xfrm>
            <a:prstGeom prst="rect">
              <a:avLst/>
            </a:prstGeom>
          </p:spPr>
          <p:txBody>
            <a:bodyPr anchor="t" rtlCol="false" tIns="0" lIns="0" bIns="0" rIns="0"/>
            <a:lstStyle/>
            <a:p>
              <a:pPr algn="l">
                <a:lnSpc>
                  <a:spcPts val="4949"/>
                </a:lnSpc>
              </a:pPr>
              <a:r>
                <a:rPr lang="en-US" b="true" sz="3312">
                  <a:solidFill>
                    <a:srgbClr val="2C2926"/>
                  </a:solidFill>
                  <a:latin typeface="Bricolage Grotesque Bold"/>
                  <a:ea typeface="Bricolage Grotesque Bold"/>
                  <a:cs typeface="Bricolage Grotesque Bold"/>
                  <a:sym typeface="Bricolage Grotesque Bold"/>
                </a:rPr>
                <a:t>Temporal Feature Engineering</a:t>
              </a:r>
            </a:p>
          </p:txBody>
        </p:sp>
      </p:grpSp>
      <p:grpSp>
        <p:nvGrpSpPr>
          <p:cNvPr name="Group 35" id="35"/>
          <p:cNvGrpSpPr/>
          <p:nvPr/>
        </p:nvGrpSpPr>
        <p:grpSpPr>
          <a:xfrm rot="0">
            <a:off x="12341870" y="5951636"/>
            <a:ext cx="4972645" cy="453629"/>
            <a:chOff x="0" y="0"/>
            <a:chExt cx="6630193" cy="604838"/>
          </a:xfrm>
        </p:grpSpPr>
        <p:sp>
          <p:nvSpPr>
            <p:cNvPr name="Freeform 36" id="36"/>
            <p:cNvSpPr/>
            <p:nvPr/>
          </p:nvSpPr>
          <p:spPr>
            <a:xfrm flipH="false" flipV="false" rot="0">
              <a:off x="0" y="0"/>
              <a:ext cx="6630193" cy="604838"/>
            </a:xfrm>
            <a:custGeom>
              <a:avLst/>
              <a:gdLst/>
              <a:ahLst/>
              <a:cxnLst/>
              <a:rect r="r" b="b" t="t" l="l"/>
              <a:pathLst>
                <a:path h="604838" w="6630193">
                  <a:moveTo>
                    <a:pt x="0" y="0"/>
                  </a:moveTo>
                  <a:lnTo>
                    <a:pt x="6630193" y="0"/>
                  </a:lnTo>
                  <a:lnTo>
                    <a:pt x="6630193" y="604838"/>
                  </a:lnTo>
                  <a:lnTo>
                    <a:pt x="0" y="604838"/>
                  </a:lnTo>
                  <a:close/>
                </a:path>
              </a:pathLst>
            </a:custGeom>
            <a:solidFill>
              <a:srgbClr val="000000">
                <a:alpha val="0"/>
              </a:srgbClr>
            </a:solidFill>
          </p:spPr>
        </p:sp>
        <p:sp>
          <p:nvSpPr>
            <p:cNvPr name="TextBox 37" id="37"/>
            <p:cNvSpPr txBox="true"/>
            <p:nvPr/>
          </p:nvSpPr>
          <p:spPr>
            <a:xfrm>
              <a:off x="0" y="-152400"/>
              <a:ext cx="6630193" cy="757238"/>
            </a:xfrm>
            <a:prstGeom prst="rect">
              <a:avLst/>
            </a:prstGeom>
          </p:spPr>
          <p:txBody>
            <a:bodyPr anchor="t" rtlCol="false" tIns="0" lIns="0" bIns="0" rIns="0"/>
            <a:lstStyle/>
            <a:p>
              <a:pPr algn="l" marL="329902" indent="-164951" lvl="1">
                <a:lnSpc>
                  <a:spcPts val="4274"/>
                </a:lnSpc>
                <a:buAutoNum type="arabicPeriod" startAt="1"/>
              </a:pPr>
              <a:r>
                <a:rPr lang="en-US" sz="2187">
                  <a:solidFill>
                    <a:srgbClr val="2C2926"/>
                  </a:solidFill>
                  <a:latin typeface="Inter"/>
                  <a:ea typeface="Inter"/>
                  <a:cs typeface="Inter"/>
                  <a:sym typeface="Inter"/>
                </a:rPr>
                <a:t>Granular Decomposition</a:t>
              </a:r>
            </a:p>
          </p:txBody>
        </p:sp>
      </p:grpSp>
      <p:grpSp>
        <p:nvGrpSpPr>
          <p:cNvPr name="Group 38" id="38"/>
          <p:cNvGrpSpPr/>
          <p:nvPr/>
        </p:nvGrpSpPr>
        <p:grpSpPr>
          <a:xfrm rot="0">
            <a:off x="12341870" y="6504385"/>
            <a:ext cx="4972645" cy="453629"/>
            <a:chOff x="0" y="0"/>
            <a:chExt cx="6630193" cy="604838"/>
          </a:xfrm>
        </p:grpSpPr>
        <p:sp>
          <p:nvSpPr>
            <p:cNvPr name="Freeform 39" id="39"/>
            <p:cNvSpPr/>
            <p:nvPr/>
          </p:nvSpPr>
          <p:spPr>
            <a:xfrm flipH="false" flipV="false" rot="0">
              <a:off x="0" y="0"/>
              <a:ext cx="6630193" cy="604838"/>
            </a:xfrm>
            <a:custGeom>
              <a:avLst/>
              <a:gdLst/>
              <a:ahLst/>
              <a:cxnLst/>
              <a:rect r="r" b="b" t="t" l="l"/>
              <a:pathLst>
                <a:path h="604838" w="6630193">
                  <a:moveTo>
                    <a:pt x="0" y="0"/>
                  </a:moveTo>
                  <a:lnTo>
                    <a:pt x="6630193" y="0"/>
                  </a:lnTo>
                  <a:lnTo>
                    <a:pt x="6630193" y="604838"/>
                  </a:lnTo>
                  <a:lnTo>
                    <a:pt x="0" y="604838"/>
                  </a:lnTo>
                  <a:close/>
                </a:path>
              </a:pathLst>
            </a:custGeom>
            <a:solidFill>
              <a:srgbClr val="000000">
                <a:alpha val="0"/>
              </a:srgbClr>
            </a:solidFill>
          </p:spPr>
        </p:sp>
        <p:sp>
          <p:nvSpPr>
            <p:cNvPr name="TextBox 40" id="40"/>
            <p:cNvSpPr txBox="true"/>
            <p:nvPr/>
          </p:nvSpPr>
          <p:spPr>
            <a:xfrm>
              <a:off x="0" y="-152400"/>
              <a:ext cx="6630193" cy="757238"/>
            </a:xfrm>
            <a:prstGeom prst="rect">
              <a:avLst/>
            </a:prstGeom>
          </p:spPr>
          <p:txBody>
            <a:bodyPr anchor="t" rtlCol="false" tIns="0" lIns="0" bIns="0" rIns="0"/>
            <a:lstStyle/>
            <a:p>
              <a:pPr algn="l" marL="329902" indent="-164951" lvl="1">
                <a:lnSpc>
                  <a:spcPts val="4274"/>
                </a:lnSpc>
                <a:buAutoNum type="arabicPeriod" startAt="1"/>
              </a:pPr>
              <a:r>
                <a:rPr lang="en-US" sz="2187">
                  <a:solidFill>
                    <a:srgbClr val="2C2926"/>
                  </a:solidFill>
                  <a:latin typeface="Inter"/>
                  <a:ea typeface="Inter"/>
                  <a:cs typeface="Inter"/>
                  <a:sym typeface="Inter"/>
                </a:rPr>
                <a:t>Periodic Encoding</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grpSp>
        <p:nvGrpSpPr>
          <p:cNvPr name="Group 5" id="5"/>
          <p:cNvGrpSpPr/>
          <p:nvPr/>
        </p:nvGrpSpPr>
        <p:grpSpPr>
          <a:xfrm rot="0">
            <a:off x="992238" y="3410545"/>
            <a:ext cx="14348072" cy="885974"/>
            <a:chOff x="0" y="0"/>
            <a:chExt cx="19130763" cy="1181298"/>
          </a:xfrm>
        </p:grpSpPr>
        <p:sp>
          <p:nvSpPr>
            <p:cNvPr name="Freeform 6" id="6"/>
            <p:cNvSpPr/>
            <p:nvPr/>
          </p:nvSpPr>
          <p:spPr>
            <a:xfrm flipH="false" flipV="false" rot="0">
              <a:off x="0" y="0"/>
              <a:ext cx="19130764" cy="1181298"/>
            </a:xfrm>
            <a:custGeom>
              <a:avLst/>
              <a:gdLst/>
              <a:ahLst/>
              <a:cxnLst/>
              <a:rect r="r" b="b" t="t" l="l"/>
              <a:pathLst>
                <a:path h="1181298" w="19130764">
                  <a:moveTo>
                    <a:pt x="0" y="0"/>
                  </a:moveTo>
                  <a:lnTo>
                    <a:pt x="19130764" y="0"/>
                  </a:lnTo>
                  <a:lnTo>
                    <a:pt x="19130764" y="1181298"/>
                  </a:lnTo>
                  <a:lnTo>
                    <a:pt x="0" y="1181298"/>
                  </a:lnTo>
                  <a:close/>
                </a:path>
              </a:pathLst>
            </a:custGeom>
            <a:solidFill>
              <a:srgbClr val="000000">
                <a:alpha val="0"/>
              </a:srgbClr>
            </a:solidFill>
          </p:spPr>
        </p:sp>
        <p:sp>
          <p:nvSpPr>
            <p:cNvPr name="TextBox 7" id="7"/>
            <p:cNvSpPr txBox="true"/>
            <p:nvPr/>
          </p:nvSpPr>
          <p:spPr>
            <a:xfrm>
              <a:off x="0" y="-161925"/>
              <a:ext cx="19130763"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Model Training and Evaluation Framework</a:t>
              </a:r>
            </a:p>
          </p:txBody>
        </p:sp>
      </p:grpSp>
      <p:grpSp>
        <p:nvGrpSpPr>
          <p:cNvPr name="Group 8" id="8"/>
          <p:cNvGrpSpPr/>
          <p:nvPr/>
        </p:nvGrpSpPr>
        <p:grpSpPr>
          <a:xfrm rot="0">
            <a:off x="992238" y="4863554"/>
            <a:ext cx="16303526" cy="907256"/>
            <a:chOff x="0" y="0"/>
            <a:chExt cx="21738035" cy="1209675"/>
          </a:xfrm>
        </p:grpSpPr>
        <p:sp>
          <p:nvSpPr>
            <p:cNvPr name="Freeform 9" id="9"/>
            <p:cNvSpPr/>
            <p:nvPr/>
          </p:nvSpPr>
          <p:spPr>
            <a:xfrm flipH="false" flipV="false" rot="0">
              <a:off x="0" y="0"/>
              <a:ext cx="21738034" cy="1209675"/>
            </a:xfrm>
            <a:custGeom>
              <a:avLst/>
              <a:gdLst/>
              <a:ahLst/>
              <a:cxnLst/>
              <a:rect r="r" b="b" t="t" l="l"/>
              <a:pathLst>
                <a:path h="1209675" w="21738034">
                  <a:moveTo>
                    <a:pt x="0" y="0"/>
                  </a:moveTo>
                  <a:lnTo>
                    <a:pt x="21738034" y="0"/>
                  </a:lnTo>
                  <a:lnTo>
                    <a:pt x="21738034" y="1209675"/>
                  </a:lnTo>
                  <a:lnTo>
                    <a:pt x="0" y="1209675"/>
                  </a:lnTo>
                  <a:close/>
                </a:path>
              </a:pathLst>
            </a:custGeom>
            <a:solidFill>
              <a:srgbClr val="000000">
                <a:alpha val="0"/>
              </a:srgbClr>
            </a:solidFill>
          </p:spPr>
        </p:sp>
        <p:sp>
          <p:nvSpPr>
            <p:cNvPr name="TextBox 10" id="10"/>
            <p:cNvSpPr txBox="true"/>
            <p:nvPr/>
          </p:nvSpPr>
          <p:spPr>
            <a:xfrm>
              <a:off x="0" y="-152400"/>
              <a:ext cx="21738035" cy="1362075"/>
            </a:xfrm>
            <a:prstGeom prst="rect">
              <a:avLst/>
            </a:prstGeom>
          </p:spPr>
          <p:txBody>
            <a:bodyPr anchor="t" rtlCol="false" tIns="0" lIns="0" bIns="0" rIns="0"/>
            <a:lstStyle/>
            <a:p>
              <a:pPr algn="l">
                <a:lnSpc>
                  <a:spcPts val="4274"/>
                </a:lnSpc>
              </a:pPr>
              <a:r>
                <a:rPr lang="en-US" b="true" sz="2187">
                  <a:solidFill>
                    <a:srgbClr val="2C2926"/>
                  </a:solidFill>
                  <a:latin typeface="Inter Bold"/>
                  <a:ea typeface="Inter Bold"/>
                  <a:cs typeface="Inter Bold"/>
                  <a:sym typeface="Inter Bold"/>
                </a:rPr>
                <a:t>Linear Regression Models:</a:t>
              </a:r>
              <a:r>
                <a:rPr lang="en-US" sz="2187">
                  <a:solidFill>
                    <a:srgbClr val="2C2926"/>
                  </a:solidFill>
                  <a:latin typeface="Inter"/>
                  <a:ea typeface="Inter"/>
                  <a:cs typeface="Inter"/>
                  <a:sym typeface="Inter"/>
                </a:rPr>
                <a:t> Includes Standard and Polynomial regression capturing linear and non-linear relationships.</a:t>
              </a:r>
            </a:p>
          </p:txBody>
        </p:sp>
      </p:grpSp>
      <p:grpSp>
        <p:nvGrpSpPr>
          <p:cNvPr name="Group 11" id="11"/>
          <p:cNvGrpSpPr/>
          <p:nvPr/>
        </p:nvGrpSpPr>
        <p:grpSpPr>
          <a:xfrm rot="0">
            <a:off x="992238" y="5869930"/>
            <a:ext cx="16303526" cy="453629"/>
            <a:chOff x="0" y="0"/>
            <a:chExt cx="21738035" cy="604838"/>
          </a:xfrm>
        </p:grpSpPr>
        <p:sp>
          <p:nvSpPr>
            <p:cNvPr name="Freeform 12" id="12"/>
            <p:cNvSpPr/>
            <p:nvPr/>
          </p:nvSpPr>
          <p:spPr>
            <a:xfrm flipH="false" flipV="false" rot="0">
              <a:off x="0" y="0"/>
              <a:ext cx="21738034" cy="604838"/>
            </a:xfrm>
            <a:custGeom>
              <a:avLst/>
              <a:gdLst/>
              <a:ahLst/>
              <a:cxnLst/>
              <a:rect r="r" b="b" t="t" l="l"/>
              <a:pathLst>
                <a:path h="604838" w="21738034">
                  <a:moveTo>
                    <a:pt x="0" y="0"/>
                  </a:moveTo>
                  <a:lnTo>
                    <a:pt x="21738034" y="0"/>
                  </a:lnTo>
                  <a:lnTo>
                    <a:pt x="21738034" y="604838"/>
                  </a:lnTo>
                  <a:lnTo>
                    <a:pt x="0" y="604838"/>
                  </a:lnTo>
                  <a:close/>
                </a:path>
              </a:pathLst>
            </a:custGeom>
            <a:solidFill>
              <a:srgbClr val="000000">
                <a:alpha val="0"/>
              </a:srgbClr>
            </a:solidFill>
          </p:spPr>
        </p:sp>
        <p:sp>
          <p:nvSpPr>
            <p:cNvPr name="TextBox 13" id="13"/>
            <p:cNvSpPr txBox="true"/>
            <p:nvPr/>
          </p:nvSpPr>
          <p:spPr>
            <a:xfrm>
              <a:off x="0" y="-152400"/>
              <a:ext cx="21738035" cy="757238"/>
            </a:xfrm>
            <a:prstGeom prst="rect">
              <a:avLst/>
            </a:prstGeom>
          </p:spPr>
          <p:txBody>
            <a:bodyPr anchor="t" rtlCol="false" tIns="0" lIns="0" bIns="0" rIns="0"/>
            <a:lstStyle/>
            <a:p>
              <a:pPr algn="l">
                <a:lnSpc>
                  <a:spcPts val="4274"/>
                </a:lnSpc>
              </a:pPr>
              <a:r>
                <a:rPr lang="en-US" b="true" sz="2187">
                  <a:solidFill>
                    <a:srgbClr val="2C2926"/>
                  </a:solidFill>
                  <a:latin typeface="Inter Bold"/>
                  <a:ea typeface="Inter Bold"/>
                  <a:cs typeface="Inter Bold"/>
                  <a:sym typeface="Inter Bold"/>
                </a:rPr>
                <a:t>Polynomial Regression:</a:t>
              </a:r>
              <a:r>
                <a:rPr lang="en-US" sz="2187">
                  <a:solidFill>
                    <a:srgbClr val="2C2926"/>
                  </a:solidFill>
                  <a:latin typeface="Inter"/>
                  <a:ea typeface="Inter"/>
                  <a:cs typeface="Inter"/>
                  <a:sym typeface="Inter"/>
                </a:rPr>
                <a:t> Employs quadratic feature expansion for complex interactions.</a:t>
              </a:r>
            </a:p>
          </p:txBody>
        </p:sp>
      </p:grpSp>
      <p:grpSp>
        <p:nvGrpSpPr>
          <p:cNvPr name="Group 14" id="14"/>
          <p:cNvGrpSpPr/>
          <p:nvPr/>
        </p:nvGrpSpPr>
        <p:grpSpPr>
          <a:xfrm rot="0">
            <a:off x="992238" y="6422677"/>
            <a:ext cx="16303526" cy="453629"/>
            <a:chOff x="0" y="0"/>
            <a:chExt cx="21738035" cy="604838"/>
          </a:xfrm>
        </p:grpSpPr>
        <p:sp>
          <p:nvSpPr>
            <p:cNvPr name="Freeform 15" id="15"/>
            <p:cNvSpPr/>
            <p:nvPr/>
          </p:nvSpPr>
          <p:spPr>
            <a:xfrm flipH="false" flipV="false" rot="0">
              <a:off x="0" y="0"/>
              <a:ext cx="21738034" cy="604838"/>
            </a:xfrm>
            <a:custGeom>
              <a:avLst/>
              <a:gdLst/>
              <a:ahLst/>
              <a:cxnLst/>
              <a:rect r="r" b="b" t="t" l="l"/>
              <a:pathLst>
                <a:path h="604838" w="21738034">
                  <a:moveTo>
                    <a:pt x="0" y="0"/>
                  </a:moveTo>
                  <a:lnTo>
                    <a:pt x="21738034" y="0"/>
                  </a:lnTo>
                  <a:lnTo>
                    <a:pt x="21738034" y="604838"/>
                  </a:lnTo>
                  <a:lnTo>
                    <a:pt x="0" y="604838"/>
                  </a:lnTo>
                  <a:close/>
                </a:path>
              </a:pathLst>
            </a:custGeom>
            <a:solidFill>
              <a:srgbClr val="000000">
                <a:alpha val="0"/>
              </a:srgbClr>
            </a:solidFill>
          </p:spPr>
        </p:sp>
        <p:sp>
          <p:nvSpPr>
            <p:cNvPr name="TextBox 16" id="16"/>
            <p:cNvSpPr txBox="true"/>
            <p:nvPr/>
          </p:nvSpPr>
          <p:spPr>
            <a:xfrm>
              <a:off x="0" y="-152400"/>
              <a:ext cx="21738035" cy="757238"/>
            </a:xfrm>
            <a:prstGeom prst="rect">
              <a:avLst/>
            </a:prstGeom>
          </p:spPr>
          <p:txBody>
            <a:bodyPr anchor="t" rtlCol="false" tIns="0" lIns="0" bIns="0" rIns="0"/>
            <a:lstStyle/>
            <a:p>
              <a:pPr algn="l">
                <a:lnSpc>
                  <a:spcPts val="4274"/>
                </a:lnSpc>
              </a:pPr>
              <a:r>
                <a:rPr lang="en-US" b="true" sz="2187">
                  <a:solidFill>
                    <a:srgbClr val="2C2926"/>
                  </a:solidFill>
                  <a:latin typeface="Inter Bold"/>
                  <a:ea typeface="Inter Bold"/>
                  <a:cs typeface="Inter Bold"/>
                  <a:sym typeface="Inter Bold"/>
                </a:rPr>
                <a:t>Decision Tree Regressor:</a:t>
              </a:r>
              <a:r>
                <a:rPr lang="en-US" sz="2187">
                  <a:solidFill>
                    <a:srgbClr val="2C2926"/>
                  </a:solidFill>
                  <a:latin typeface="Inter"/>
                  <a:ea typeface="Inter"/>
                  <a:cs typeface="Inter"/>
                  <a:sym typeface="Inter"/>
                </a:rPr>
                <a:t> Processes indexed features, uses non-parametric modeling and built-in feature selection.</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grpSp>
        <p:nvGrpSpPr>
          <p:cNvPr name="Group 5" id="5"/>
          <p:cNvGrpSpPr/>
          <p:nvPr/>
        </p:nvGrpSpPr>
        <p:grpSpPr>
          <a:xfrm rot="0">
            <a:off x="992238" y="938807"/>
            <a:ext cx="14348072" cy="885974"/>
            <a:chOff x="0" y="0"/>
            <a:chExt cx="19130763" cy="1181298"/>
          </a:xfrm>
        </p:grpSpPr>
        <p:sp>
          <p:nvSpPr>
            <p:cNvPr name="Freeform 6" id="6"/>
            <p:cNvSpPr/>
            <p:nvPr/>
          </p:nvSpPr>
          <p:spPr>
            <a:xfrm flipH="false" flipV="false" rot="0">
              <a:off x="0" y="0"/>
              <a:ext cx="19130764" cy="1181298"/>
            </a:xfrm>
            <a:custGeom>
              <a:avLst/>
              <a:gdLst/>
              <a:ahLst/>
              <a:cxnLst/>
              <a:rect r="r" b="b" t="t" l="l"/>
              <a:pathLst>
                <a:path h="1181298" w="19130764">
                  <a:moveTo>
                    <a:pt x="0" y="0"/>
                  </a:moveTo>
                  <a:lnTo>
                    <a:pt x="19130764" y="0"/>
                  </a:lnTo>
                  <a:lnTo>
                    <a:pt x="19130764" y="1181298"/>
                  </a:lnTo>
                  <a:lnTo>
                    <a:pt x="0" y="1181298"/>
                  </a:lnTo>
                  <a:close/>
                </a:path>
              </a:pathLst>
            </a:custGeom>
            <a:solidFill>
              <a:srgbClr val="000000">
                <a:alpha val="0"/>
              </a:srgbClr>
            </a:solidFill>
          </p:spPr>
        </p:sp>
        <p:sp>
          <p:nvSpPr>
            <p:cNvPr name="TextBox 7" id="7"/>
            <p:cNvSpPr txBox="true"/>
            <p:nvPr/>
          </p:nvSpPr>
          <p:spPr>
            <a:xfrm>
              <a:off x="0" y="-161925"/>
              <a:ext cx="19130763"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Model Training and Evaluation Framework</a:t>
              </a:r>
            </a:p>
          </p:txBody>
        </p:sp>
      </p:grpSp>
      <p:grpSp>
        <p:nvGrpSpPr>
          <p:cNvPr name="Group 8" id="8"/>
          <p:cNvGrpSpPr/>
          <p:nvPr/>
        </p:nvGrpSpPr>
        <p:grpSpPr>
          <a:xfrm rot="0">
            <a:off x="986284" y="2385863"/>
            <a:ext cx="16315433" cy="6968281"/>
            <a:chOff x="0" y="0"/>
            <a:chExt cx="21753910" cy="9291042"/>
          </a:xfrm>
        </p:grpSpPr>
        <p:sp>
          <p:nvSpPr>
            <p:cNvPr name="Freeform 9" id="9"/>
            <p:cNvSpPr/>
            <p:nvPr/>
          </p:nvSpPr>
          <p:spPr>
            <a:xfrm flipH="false" flipV="false" rot="0">
              <a:off x="0" y="0"/>
              <a:ext cx="21753957" cy="9291066"/>
            </a:xfrm>
            <a:custGeom>
              <a:avLst/>
              <a:gdLst/>
              <a:ahLst/>
              <a:cxnLst/>
              <a:rect r="r" b="b" t="t" l="l"/>
              <a:pathLst>
                <a:path h="9291066" w="21753957">
                  <a:moveTo>
                    <a:pt x="0" y="166751"/>
                  </a:moveTo>
                  <a:cubicBezTo>
                    <a:pt x="0" y="74676"/>
                    <a:pt x="74676" y="0"/>
                    <a:pt x="166878" y="0"/>
                  </a:cubicBezTo>
                  <a:lnTo>
                    <a:pt x="21587079" y="0"/>
                  </a:lnTo>
                  <a:lnTo>
                    <a:pt x="21587079" y="7874"/>
                  </a:lnTo>
                  <a:lnTo>
                    <a:pt x="21587079" y="0"/>
                  </a:lnTo>
                  <a:cubicBezTo>
                    <a:pt x="21679281" y="0"/>
                    <a:pt x="21753957" y="74676"/>
                    <a:pt x="21753957" y="166751"/>
                  </a:cubicBezTo>
                  <a:lnTo>
                    <a:pt x="21746083" y="166751"/>
                  </a:lnTo>
                  <a:lnTo>
                    <a:pt x="21753957" y="166751"/>
                  </a:lnTo>
                  <a:lnTo>
                    <a:pt x="21753957" y="9124315"/>
                  </a:lnTo>
                  <a:lnTo>
                    <a:pt x="21746083" y="9124315"/>
                  </a:lnTo>
                  <a:lnTo>
                    <a:pt x="21753957" y="9124315"/>
                  </a:lnTo>
                  <a:cubicBezTo>
                    <a:pt x="21753957" y="9216390"/>
                    <a:pt x="21679281" y="9291066"/>
                    <a:pt x="21587079" y="9291066"/>
                  </a:cubicBezTo>
                  <a:lnTo>
                    <a:pt x="21587079" y="9283192"/>
                  </a:lnTo>
                  <a:lnTo>
                    <a:pt x="21587079" y="9291066"/>
                  </a:lnTo>
                  <a:lnTo>
                    <a:pt x="166878" y="9291066"/>
                  </a:lnTo>
                  <a:lnTo>
                    <a:pt x="166878" y="9283192"/>
                  </a:lnTo>
                  <a:lnTo>
                    <a:pt x="166878" y="9291066"/>
                  </a:lnTo>
                  <a:cubicBezTo>
                    <a:pt x="74676" y="9291066"/>
                    <a:pt x="0" y="9216390"/>
                    <a:pt x="0" y="9124315"/>
                  </a:cubicBezTo>
                  <a:lnTo>
                    <a:pt x="0" y="166751"/>
                  </a:lnTo>
                  <a:lnTo>
                    <a:pt x="7874" y="166751"/>
                  </a:lnTo>
                  <a:lnTo>
                    <a:pt x="0" y="166751"/>
                  </a:lnTo>
                  <a:moveTo>
                    <a:pt x="15875" y="166751"/>
                  </a:moveTo>
                  <a:lnTo>
                    <a:pt x="15875" y="9124315"/>
                  </a:lnTo>
                  <a:lnTo>
                    <a:pt x="7874" y="9124315"/>
                  </a:lnTo>
                  <a:lnTo>
                    <a:pt x="15748" y="9124315"/>
                  </a:lnTo>
                  <a:cubicBezTo>
                    <a:pt x="15748" y="9207627"/>
                    <a:pt x="83312" y="9275191"/>
                    <a:pt x="166751" y="9275191"/>
                  </a:cubicBezTo>
                  <a:lnTo>
                    <a:pt x="21587079" y="9275191"/>
                  </a:lnTo>
                  <a:cubicBezTo>
                    <a:pt x="21670518" y="9275191"/>
                    <a:pt x="21738082" y="9207627"/>
                    <a:pt x="21738082" y="9124315"/>
                  </a:cubicBezTo>
                  <a:lnTo>
                    <a:pt x="21738082" y="166751"/>
                  </a:lnTo>
                  <a:cubicBezTo>
                    <a:pt x="21738082" y="83439"/>
                    <a:pt x="21670518" y="15875"/>
                    <a:pt x="21587079" y="15875"/>
                  </a:cubicBezTo>
                  <a:lnTo>
                    <a:pt x="166878" y="15875"/>
                  </a:lnTo>
                  <a:lnTo>
                    <a:pt x="166878" y="7874"/>
                  </a:lnTo>
                  <a:lnTo>
                    <a:pt x="166878" y="15875"/>
                  </a:lnTo>
                  <a:cubicBezTo>
                    <a:pt x="83439" y="15875"/>
                    <a:pt x="15875" y="83439"/>
                    <a:pt x="15875" y="166751"/>
                  </a:cubicBezTo>
                  <a:close/>
                </a:path>
              </a:pathLst>
            </a:custGeom>
            <a:solidFill>
              <a:srgbClr val="000000">
                <a:alpha val="392"/>
              </a:srgbClr>
            </a:solidFill>
          </p:spPr>
        </p:sp>
      </p:grpSp>
      <p:grpSp>
        <p:nvGrpSpPr>
          <p:cNvPr name="Group 10" id="10"/>
          <p:cNvGrpSpPr/>
          <p:nvPr/>
        </p:nvGrpSpPr>
        <p:grpSpPr>
          <a:xfrm rot="0">
            <a:off x="1001762" y="2401341"/>
            <a:ext cx="16284476" cy="1266528"/>
            <a:chOff x="0" y="0"/>
            <a:chExt cx="21712635" cy="1688703"/>
          </a:xfrm>
        </p:grpSpPr>
        <p:sp>
          <p:nvSpPr>
            <p:cNvPr name="Freeform 11" id="11"/>
            <p:cNvSpPr/>
            <p:nvPr/>
          </p:nvSpPr>
          <p:spPr>
            <a:xfrm flipH="false" flipV="false" rot="0">
              <a:off x="0" y="0"/>
              <a:ext cx="21712682" cy="1688719"/>
            </a:xfrm>
            <a:custGeom>
              <a:avLst/>
              <a:gdLst/>
              <a:ahLst/>
              <a:cxnLst/>
              <a:rect r="r" b="b" t="t" l="l"/>
              <a:pathLst>
                <a:path h="1688719" w="21712682">
                  <a:moveTo>
                    <a:pt x="0" y="0"/>
                  </a:moveTo>
                  <a:lnTo>
                    <a:pt x="21712682" y="0"/>
                  </a:lnTo>
                  <a:lnTo>
                    <a:pt x="21712682" y="1688719"/>
                  </a:lnTo>
                  <a:lnTo>
                    <a:pt x="0" y="1688719"/>
                  </a:lnTo>
                  <a:close/>
                </a:path>
              </a:pathLst>
            </a:custGeom>
            <a:solidFill>
              <a:srgbClr val="FFFFFF">
                <a:alpha val="0"/>
              </a:srgbClr>
            </a:solidFill>
          </p:spPr>
        </p:sp>
      </p:grpSp>
      <p:grpSp>
        <p:nvGrpSpPr>
          <p:cNvPr name="Group 12" id="12"/>
          <p:cNvGrpSpPr/>
          <p:nvPr/>
        </p:nvGrpSpPr>
        <p:grpSpPr>
          <a:xfrm rot="0">
            <a:off x="1286024" y="2580977"/>
            <a:ext cx="2033587" cy="453629"/>
            <a:chOff x="0" y="0"/>
            <a:chExt cx="2711450" cy="604838"/>
          </a:xfrm>
        </p:grpSpPr>
        <p:sp>
          <p:nvSpPr>
            <p:cNvPr name="Freeform 13" id="13"/>
            <p:cNvSpPr/>
            <p:nvPr/>
          </p:nvSpPr>
          <p:spPr>
            <a:xfrm flipH="false" flipV="false" rot="0">
              <a:off x="0" y="0"/>
              <a:ext cx="2711450" cy="604838"/>
            </a:xfrm>
            <a:custGeom>
              <a:avLst/>
              <a:gdLst/>
              <a:ahLst/>
              <a:cxnLst/>
              <a:rect r="r" b="b" t="t" l="l"/>
              <a:pathLst>
                <a:path h="604838" w="2711450">
                  <a:moveTo>
                    <a:pt x="0" y="0"/>
                  </a:moveTo>
                  <a:lnTo>
                    <a:pt x="2711450" y="0"/>
                  </a:lnTo>
                  <a:lnTo>
                    <a:pt x="2711450" y="604838"/>
                  </a:lnTo>
                  <a:lnTo>
                    <a:pt x="0" y="604838"/>
                  </a:lnTo>
                  <a:close/>
                </a:path>
              </a:pathLst>
            </a:custGeom>
            <a:solidFill>
              <a:srgbClr val="000000">
                <a:alpha val="0"/>
              </a:srgbClr>
            </a:solidFill>
          </p:spPr>
        </p:sp>
        <p:sp>
          <p:nvSpPr>
            <p:cNvPr name="TextBox 14" id="14"/>
            <p:cNvSpPr txBox="true"/>
            <p:nvPr/>
          </p:nvSpPr>
          <p:spPr>
            <a:xfrm>
              <a:off x="0" y="-152400"/>
              <a:ext cx="271145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Model</a:t>
              </a:r>
            </a:p>
          </p:txBody>
        </p:sp>
      </p:grpSp>
      <p:grpSp>
        <p:nvGrpSpPr>
          <p:cNvPr name="Group 15" id="15"/>
          <p:cNvGrpSpPr/>
          <p:nvPr/>
        </p:nvGrpSpPr>
        <p:grpSpPr>
          <a:xfrm rot="0">
            <a:off x="3896171" y="2580977"/>
            <a:ext cx="2028825" cy="907256"/>
            <a:chOff x="0" y="0"/>
            <a:chExt cx="2705100" cy="1209675"/>
          </a:xfrm>
        </p:grpSpPr>
        <p:sp>
          <p:nvSpPr>
            <p:cNvPr name="Freeform 16" id="16"/>
            <p:cNvSpPr/>
            <p:nvPr/>
          </p:nvSpPr>
          <p:spPr>
            <a:xfrm flipH="false" flipV="false" rot="0">
              <a:off x="0" y="0"/>
              <a:ext cx="2705100" cy="1209675"/>
            </a:xfrm>
            <a:custGeom>
              <a:avLst/>
              <a:gdLst/>
              <a:ahLst/>
              <a:cxnLst/>
              <a:rect r="r" b="b" t="t" l="l"/>
              <a:pathLst>
                <a:path h="1209675" w="2705100">
                  <a:moveTo>
                    <a:pt x="0" y="0"/>
                  </a:moveTo>
                  <a:lnTo>
                    <a:pt x="2705100" y="0"/>
                  </a:lnTo>
                  <a:lnTo>
                    <a:pt x="2705100" y="1209675"/>
                  </a:lnTo>
                  <a:lnTo>
                    <a:pt x="0" y="1209675"/>
                  </a:lnTo>
                  <a:close/>
                </a:path>
              </a:pathLst>
            </a:custGeom>
            <a:solidFill>
              <a:srgbClr val="000000">
                <a:alpha val="0"/>
              </a:srgbClr>
            </a:solidFill>
          </p:spPr>
        </p:sp>
        <p:sp>
          <p:nvSpPr>
            <p:cNvPr name="TextBox 17" id="17"/>
            <p:cNvSpPr txBox="true"/>
            <p:nvPr/>
          </p:nvSpPr>
          <p:spPr>
            <a:xfrm>
              <a:off x="0" y="-152400"/>
              <a:ext cx="2705100" cy="1362075"/>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Tuned Parameters</a:t>
              </a:r>
            </a:p>
          </p:txBody>
        </p:sp>
      </p:grpSp>
      <p:grpSp>
        <p:nvGrpSpPr>
          <p:cNvPr name="Group 18" id="18"/>
          <p:cNvGrpSpPr/>
          <p:nvPr/>
        </p:nvGrpSpPr>
        <p:grpSpPr>
          <a:xfrm rot="0">
            <a:off x="6501556" y="2580977"/>
            <a:ext cx="2028825" cy="453629"/>
            <a:chOff x="0" y="0"/>
            <a:chExt cx="2705100" cy="604838"/>
          </a:xfrm>
        </p:grpSpPr>
        <p:sp>
          <p:nvSpPr>
            <p:cNvPr name="Freeform 19" id="19"/>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20" id="20"/>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Search Values</a:t>
              </a:r>
            </a:p>
          </p:txBody>
        </p:sp>
      </p:grpSp>
      <p:grpSp>
        <p:nvGrpSpPr>
          <p:cNvPr name="Group 21" id="21"/>
          <p:cNvGrpSpPr/>
          <p:nvPr/>
        </p:nvGrpSpPr>
        <p:grpSpPr>
          <a:xfrm rot="0">
            <a:off x="9106941" y="2580977"/>
            <a:ext cx="2680246" cy="453629"/>
            <a:chOff x="0" y="0"/>
            <a:chExt cx="3573662" cy="604838"/>
          </a:xfrm>
        </p:grpSpPr>
        <p:sp>
          <p:nvSpPr>
            <p:cNvPr name="Freeform 22" id="22"/>
            <p:cNvSpPr/>
            <p:nvPr/>
          </p:nvSpPr>
          <p:spPr>
            <a:xfrm flipH="false" flipV="false" rot="0">
              <a:off x="0" y="0"/>
              <a:ext cx="3573662" cy="604838"/>
            </a:xfrm>
            <a:custGeom>
              <a:avLst/>
              <a:gdLst/>
              <a:ahLst/>
              <a:cxnLst/>
              <a:rect r="r" b="b" t="t" l="l"/>
              <a:pathLst>
                <a:path h="604838" w="3573662">
                  <a:moveTo>
                    <a:pt x="0" y="0"/>
                  </a:moveTo>
                  <a:lnTo>
                    <a:pt x="3573662" y="0"/>
                  </a:lnTo>
                  <a:lnTo>
                    <a:pt x="3573662" y="604838"/>
                  </a:lnTo>
                  <a:lnTo>
                    <a:pt x="0" y="604838"/>
                  </a:lnTo>
                  <a:close/>
                </a:path>
              </a:pathLst>
            </a:custGeom>
            <a:solidFill>
              <a:srgbClr val="000000">
                <a:alpha val="0"/>
              </a:srgbClr>
            </a:solidFill>
          </p:spPr>
        </p:sp>
        <p:sp>
          <p:nvSpPr>
            <p:cNvPr name="TextBox 23" id="23"/>
            <p:cNvSpPr txBox="true"/>
            <p:nvPr/>
          </p:nvSpPr>
          <p:spPr>
            <a:xfrm>
              <a:off x="0" y="-152400"/>
              <a:ext cx="3573662"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Optimal Values</a:t>
              </a:r>
            </a:p>
          </p:txBody>
        </p:sp>
      </p:grpSp>
      <p:grpSp>
        <p:nvGrpSpPr>
          <p:cNvPr name="Group 24" id="24"/>
          <p:cNvGrpSpPr/>
          <p:nvPr/>
        </p:nvGrpSpPr>
        <p:grpSpPr>
          <a:xfrm rot="0">
            <a:off x="12363747" y="2580977"/>
            <a:ext cx="2028825" cy="453629"/>
            <a:chOff x="0" y="0"/>
            <a:chExt cx="2705100" cy="604838"/>
          </a:xfrm>
        </p:grpSpPr>
        <p:sp>
          <p:nvSpPr>
            <p:cNvPr name="Freeform 25" id="25"/>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26" id="26"/>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R2 Score</a:t>
              </a:r>
            </a:p>
          </p:txBody>
        </p:sp>
      </p:grpSp>
      <p:grpSp>
        <p:nvGrpSpPr>
          <p:cNvPr name="Group 27" id="27"/>
          <p:cNvGrpSpPr/>
          <p:nvPr/>
        </p:nvGrpSpPr>
        <p:grpSpPr>
          <a:xfrm rot="0">
            <a:off x="14969132" y="2580977"/>
            <a:ext cx="2033588" cy="453629"/>
            <a:chOff x="0" y="0"/>
            <a:chExt cx="2711450" cy="604838"/>
          </a:xfrm>
        </p:grpSpPr>
        <p:sp>
          <p:nvSpPr>
            <p:cNvPr name="Freeform 28" id="28"/>
            <p:cNvSpPr/>
            <p:nvPr/>
          </p:nvSpPr>
          <p:spPr>
            <a:xfrm flipH="false" flipV="false" rot="0">
              <a:off x="0" y="0"/>
              <a:ext cx="2711450" cy="604838"/>
            </a:xfrm>
            <a:custGeom>
              <a:avLst/>
              <a:gdLst/>
              <a:ahLst/>
              <a:cxnLst/>
              <a:rect r="r" b="b" t="t" l="l"/>
              <a:pathLst>
                <a:path h="604838" w="2711450">
                  <a:moveTo>
                    <a:pt x="0" y="0"/>
                  </a:moveTo>
                  <a:lnTo>
                    <a:pt x="2711450" y="0"/>
                  </a:lnTo>
                  <a:lnTo>
                    <a:pt x="2711450" y="604838"/>
                  </a:lnTo>
                  <a:lnTo>
                    <a:pt x="0" y="604838"/>
                  </a:lnTo>
                  <a:close/>
                </a:path>
              </a:pathLst>
            </a:custGeom>
            <a:solidFill>
              <a:srgbClr val="000000">
                <a:alpha val="0"/>
              </a:srgbClr>
            </a:solidFill>
          </p:spPr>
        </p:sp>
        <p:sp>
          <p:nvSpPr>
            <p:cNvPr name="TextBox 29" id="29"/>
            <p:cNvSpPr txBox="true"/>
            <p:nvPr/>
          </p:nvSpPr>
          <p:spPr>
            <a:xfrm>
              <a:off x="0" y="-152400"/>
              <a:ext cx="271145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RMSE</a:t>
              </a:r>
            </a:p>
          </p:txBody>
        </p:sp>
      </p:grpSp>
      <p:grpSp>
        <p:nvGrpSpPr>
          <p:cNvPr name="Group 30" id="30"/>
          <p:cNvGrpSpPr/>
          <p:nvPr/>
        </p:nvGrpSpPr>
        <p:grpSpPr>
          <a:xfrm rot="0">
            <a:off x="1001762" y="3667869"/>
            <a:ext cx="16284476" cy="1890266"/>
            <a:chOff x="0" y="0"/>
            <a:chExt cx="21712635" cy="2520355"/>
          </a:xfrm>
        </p:grpSpPr>
        <p:sp>
          <p:nvSpPr>
            <p:cNvPr name="Freeform 31" id="31"/>
            <p:cNvSpPr/>
            <p:nvPr/>
          </p:nvSpPr>
          <p:spPr>
            <a:xfrm flipH="false" flipV="false" rot="0">
              <a:off x="0" y="0"/>
              <a:ext cx="21712682" cy="2520315"/>
            </a:xfrm>
            <a:custGeom>
              <a:avLst/>
              <a:gdLst/>
              <a:ahLst/>
              <a:cxnLst/>
              <a:rect r="r" b="b" t="t" l="l"/>
              <a:pathLst>
                <a:path h="2520315" w="21712682">
                  <a:moveTo>
                    <a:pt x="0" y="0"/>
                  </a:moveTo>
                  <a:lnTo>
                    <a:pt x="21712682" y="0"/>
                  </a:lnTo>
                  <a:lnTo>
                    <a:pt x="21712682" y="2520315"/>
                  </a:lnTo>
                  <a:lnTo>
                    <a:pt x="0" y="2520315"/>
                  </a:lnTo>
                  <a:close/>
                </a:path>
              </a:pathLst>
            </a:custGeom>
            <a:solidFill>
              <a:srgbClr val="000000">
                <a:alpha val="0"/>
              </a:srgbClr>
            </a:solidFill>
          </p:spPr>
        </p:sp>
      </p:grpSp>
      <p:grpSp>
        <p:nvGrpSpPr>
          <p:cNvPr name="Group 32" id="32"/>
          <p:cNvGrpSpPr/>
          <p:nvPr/>
        </p:nvGrpSpPr>
        <p:grpSpPr>
          <a:xfrm rot="0">
            <a:off x="1286024" y="3847505"/>
            <a:ext cx="2033587" cy="1360885"/>
            <a:chOff x="0" y="0"/>
            <a:chExt cx="2711450" cy="1814513"/>
          </a:xfrm>
        </p:grpSpPr>
        <p:sp>
          <p:nvSpPr>
            <p:cNvPr name="Freeform 33" id="33"/>
            <p:cNvSpPr/>
            <p:nvPr/>
          </p:nvSpPr>
          <p:spPr>
            <a:xfrm flipH="false" flipV="false" rot="0">
              <a:off x="0" y="0"/>
              <a:ext cx="2711450" cy="1814513"/>
            </a:xfrm>
            <a:custGeom>
              <a:avLst/>
              <a:gdLst/>
              <a:ahLst/>
              <a:cxnLst/>
              <a:rect r="r" b="b" t="t" l="l"/>
              <a:pathLst>
                <a:path h="1814513" w="2711450">
                  <a:moveTo>
                    <a:pt x="0" y="0"/>
                  </a:moveTo>
                  <a:lnTo>
                    <a:pt x="2711450" y="0"/>
                  </a:lnTo>
                  <a:lnTo>
                    <a:pt x="2711450" y="1814513"/>
                  </a:lnTo>
                  <a:lnTo>
                    <a:pt x="0" y="1814513"/>
                  </a:lnTo>
                  <a:close/>
                </a:path>
              </a:pathLst>
            </a:custGeom>
            <a:solidFill>
              <a:srgbClr val="000000">
                <a:alpha val="0"/>
              </a:srgbClr>
            </a:solidFill>
          </p:spPr>
        </p:sp>
        <p:sp>
          <p:nvSpPr>
            <p:cNvPr name="TextBox 34" id="34"/>
            <p:cNvSpPr txBox="true"/>
            <p:nvPr/>
          </p:nvSpPr>
          <p:spPr>
            <a:xfrm>
              <a:off x="0" y="-152400"/>
              <a:ext cx="2711450" cy="1966913"/>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Linear Regression (model1)</a:t>
              </a:r>
            </a:p>
          </p:txBody>
        </p:sp>
      </p:grpSp>
      <p:grpSp>
        <p:nvGrpSpPr>
          <p:cNvPr name="Group 35" id="35"/>
          <p:cNvGrpSpPr/>
          <p:nvPr/>
        </p:nvGrpSpPr>
        <p:grpSpPr>
          <a:xfrm rot="0">
            <a:off x="3896171" y="3847505"/>
            <a:ext cx="2028825" cy="453629"/>
            <a:chOff x="0" y="0"/>
            <a:chExt cx="2705100" cy="604838"/>
          </a:xfrm>
        </p:grpSpPr>
        <p:sp>
          <p:nvSpPr>
            <p:cNvPr name="Freeform 36" id="36"/>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37" id="37"/>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regParam (L2)</a:t>
              </a:r>
            </a:p>
          </p:txBody>
        </p:sp>
      </p:grpSp>
      <p:grpSp>
        <p:nvGrpSpPr>
          <p:cNvPr name="Group 38" id="38"/>
          <p:cNvGrpSpPr/>
          <p:nvPr/>
        </p:nvGrpSpPr>
        <p:grpSpPr>
          <a:xfrm rot="0">
            <a:off x="3896171" y="4471244"/>
            <a:ext cx="2028825" cy="907256"/>
            <a:chOff x="0" y="0"/>
            <a:chExt cx="2705100" cy="1209675"/>
          </a:xfrm>
        </p:grpSpPr>
        <p:sp>
          <p:nvSpPr>
            <p:cNvPr name="Freeform 39" id="39"/>
            <p:cNvSpPr/>
            <p:nvPr/>
          </p:nvSpPr>
          <p:spPr>
            <a:xfrm flipH="false" flipV="false" rot="0">
              <a:off x="0" y="0"/>
              <a:ext cx="2705100" cy="1209675"/>
            </a:xfrm>
            <a:custGeom>
              <a:avLst/>
              <a:gdLst/>
              <a:ahLst/>
              <a:cxnLst/>
              <a:rect r="r" b="b" t="t" l="l"/>
              <a:pathLst>
                <a:path h="1209675" w="2705100">
                  <a:moveTo>
                    <a:pt x="0" y="0"/>
                  </a:moveTo>
                  <a:lnTo>
                    <a:pt x="2705100" y="0"/>
                  </a:lnTo>
                  <a:lnTo>
                    <a:pt x="2705100" y="1209675"/>
                  </a:lnTo>
                  <a:lnTo>
                    <a:pt x="0" y="1209675"/>
                  </a:lnTo>
                  <a:close/>
                </a:path>
              </a:pathLst>
            </a:custGeom>
            <a:solidFill>
              <a:srgbClr val="000000">
                <a:alpha val="0"/>
              </a:srgbClr>
            </a:solidFill>
          </p:spPr>
        </p:sp>
        <p:sp>
          <p:nvSpPr>
            <p:cNvPr name="TextBox 40" id="40"/>
            <p:cNvSpPr txBox="true"/>
            <p:nvPr/>
          </p:nvSpPr>
          <p:spPr>
            <a:xfrm>
              <a:off x="0" y="-152400"/>
              <a:ext cx="2705100" cy="1362075"/>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elasticNetParam (L1 ratio)</a:t>
              </a:r>
            </a:p>
          </p:txBody>
        </p:sp>
      </p:grpSp>
      <p:grpSp>
        <p:nvGrpSpPr>
          <p:cNvPr name="Group 41" id="41"/>
          <p:cNvGrpSpPr/>
          <p:nvPr/>
        </p:nvGrpSpPr>
        <p:grpSpPr>
          <a:xfrm rot="0">
            <a:off x="6501556" y="3847505"/>
            <a:ext cx="2028825" cy="453629"/>
            <a:chOff x="0" y="0"/>
            <a:chExt cx="2705100" cy="604838"/>
          </a:xfrm>
        </p:grpSpPr>
        <p:sp>
          <p:nvSpPr>
            <p:cNvPr name="Freeform 42" id="42"/>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43" id="43"/>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[0.1, 0.3, 0.5]</a:t>
              </a:r>
            </a:p>
          </p:txBody>
        </p:sp>
      </p:grpSp>
      <p:grpSp>
        <p:nvGrpSpPr>
          <p:cNvPr name="Group 44" id="44"/>
          <p:cNvGrpSpPr/>
          <p:nvPr/>
        </p:nvGrpSpPr>
        <p:grpSpPr>
          <a:xfrm rot="0">
            <a:off x="6501556" y="4471244"/>
            <a:ext cx="2028825" cy="453629"/>
            <a:chOff x="0" y="0"/>
            <a:chExt cx="2705100" cy="604838"/>
          </a:xfrm>
        </p:grpSpPr>
        <p:sp>
          <p:nvSpPr>
            <p:cNvPr name="Freeform 45" id="45"/>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46" id="46"/>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[0.5, 0.8, 1.0]</a:t>
              </a:r>
            </a:p>
          </p:txBody>
        </p:sp>
      </p:grpSp>
      <p:grpSp>
        <p:nvGrpSpPr>
          <p:cNvPr name="Group 47" id="47"/>
          <p:cNvGrpSpPr/>
          <p:nvPr/>
        </p:nvGrpSpPr>
        <p:grpSpPr>
          <a:xfrm rot="0">
            <a:off x="9106941" y="3847505"/>
            <a:ext cx="2680246" cy="453629"/>
            <a:chOff x="0" y="0"/>
            <a:chExt cx="3573662" cy="604838"/>
          </a:xfrm>
        </p:grpSpPr>
        <p:sp>
          <p:nvSpPr>
            <p:cNvPr name="Freeform 48" id="48"/>
            <p:cNvSpPr/>
            <p:nvPr/>
          </p:nvSpPr>
          <p:spPr>
            <a:xfrm flipH="false" flipV="false" rot="0">
              <a:off x="0" y="0"/>
              <a:ext cx="3573662" cy="604838"/>
            </a:xfrm>
            <a:custGeom>
              <a:avLst/>
              <a:gdLst/>
              <a:ahLst/>
              <a:cxnLst/>
              <a:rect r="r" b="b" t="t" l="l"/>
              <a:pathLst>
                <a:path h="604838" w="3573662">
                  <a:moveTo>
                    <a:pt x="0" y="0"/>
                  </a:moveTo>
                  <a:lnTo>
                    <a:pt x="3573662" y="0"/>
                  </a:lnTo>
                  <a:lnTo>
                    <a:pt x="3573662" y="604838"/>
                  </a:lnTo>
                  <a:lnTo>
                    <a:pt x="0" y="604838"/>
                  </a:lnTo>
                  <a:close/>
                </a:path>
              </a:pathLst>
            </a:custGeom>
            <a:solidFill>
              <a:srgbClr val="000000">
                <a:alpha val="0"/>
              </a:srgbClr>
            </a:solidFill>
          </p:spPr>
        </p:sp>
        <p:sp>
          <p:nvSpPr>
            <p:cNvPr name="TextBox 49" id="49"/>
            <p:cNvSpPr txBox="true"/>
            <p:nvPr/>
          </p:nvSpPr>
          <p:spPr>
            <a:xfrm>
              <a:off x="0" y="-152400"/>
              <a:ext cx="3573662"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0.1</a:t>
              </a:r>
            </a:p>
          </p:txBody>
        </p:sp>
      </p:grpSp>
      <p:grpSp>
        <p:nvGrpSpPr>
          <p:cNvPr name="Group 50" id="50"/>
          <p:cNvGrpSpPr/>
          <p:nvPr/>
        </p:nvGrpSpPr>
        <p:grpSpPr>
          <a:xfrm rot="0">
            <a:off x="9106941" y="4471244"/>
            <a:ext cx="2680246" cy="453629"/>
            <a:chOff x="0" y="0"/>
            <a:chExt cx="3573662" cy="604838"/>
          </a:xfrm>
        </p:grpSpPr>
        <p:sp>
          <p:nvSpPr>
            <p:cNvPr name="Freeform 51" id="51"/>
            <p:cNvSpPr/>
            <p:nvPr/>
          </p:nvSpPr>
          <p:spPr>
            <a:xfrm flipH="false" flipV="false" rot="0">
              <a:off x="0" y="0"/>
              <a:ext cx="3573662" cy="604838"/>
            </a:xfrm>
            <a:custGeom>
              <a:avLst/>
              <a:gdLst/>
              <a:ahLst/>
              <a:cxnLst/>
              <a:rect r="r" b="b" t="t" l="l"/>
              <a:pathLst>
                <a:path h="604838" w="3573662">
                  <a:moveTo>
                    <a:pt x="0" y="0"/>
                  </a:moveTo>
                  <a:lnTo>
                    <a:pt x="3573662" y="0"/>
                  </a:lnTo>
                  <a:lnTo>
                    <a:pt x="3573662" y="604838"/>
                  </a:lnTo>
                  <a:lnTo>
                    <a:pt x="0" y="604838"/>
                  </a:lnTo>
                  <a:close/>
                </a:path>
              </a:pathLst>
            </a:custGeom>
            <a:solidFill>
              <a:srgbClr val="000000">
                <a:alpha val="0"/>
              </a:srgbClr>
            </a:solidFill>
          </p:spPr>
        </p:sp>
        <p:sp>
          <p:nvSpPr>
            <p:cNvPr name="TextBox 52" id="52"/>
            <p:cNvSpPr txBox="true"/>
            <p:nvPr/>
          </p:nvSpPr>
          <p:spPr>
            <a:xfrm>
              <a:off x="0" y="-152400"/>
              <a:ext cx="3573662"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0.5</a:t>
              </a:r>
            </a:p>
          </p:txBody>
        </p:sp>
      </p:grpSp>
      <p:grpSp>
        <p:nvGrpSpPr>
          <p:cNvPr name="Group 53" id="53"/>
          <p:cNvGrpSpPr/>
          <p:nvPr/>
        </p:nvGrpSpPr>
        <p:grpSpPr>
          <a:xfrm rot="0">
            <a:off x="12363747" y="3847505"/>
            <a:ext cx="2028825" cy="453629"/>
            <a:chOff x="0" y="0"/>
            <a:chExt cx="2705100" cy="604838"/>
          </a:xfrm>
        </p:grpSpPr>
        <p:sp>
          <p:nvSpPr>
            <p:cNvPr name="Freeform 54" id="54"/>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55" id="55"/>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0.826</a:t>
              </a:r>
            </a:p>
          </p:txBody>
        </p:sp>
      </p:grpSp>
      <p:grpSp>
        <p:nvGrpSpPr>
          <p:cNvPr name="Group 56" id="56"/>
          <p:cNvGrpSpPr/>
          <p:nvPr/>
        </p:nvGrpSpPr>
        <p:grpSpPr>
          <a:xfrm rot="0">
            <a:off x="14969132" y="3847505"/>
            <a:ext cx="2033588" cy="453629"/>
            <a:chOff x="0" y="0"/>
            <a:chExt cx="2711450" cy="604838"/>
          </a:xfrm>
        </p:grpSpPr>
        <p:sp>
          <p:nvSpPr>
            <p:cNvPr name="Freeform 57" id="57"/>
            <p:cNvSpPr/>
            <p:nvPr/>
          </p:nvSpPr>
          <p:spPr>
            <a:xfrm flipH="false" flipV="false" rot="0">
              <a:off x="0" y="0"/>
              <a:ext cx="2711450" cy="604838"/>
            </a:xfrm>
            <a:custGeom>
              <a:avLst/>
              <a:gdLst/>
              <a:ahLst/>
              <a:cxnLst/>
              <a:rect r="r" b="b" t="t" l="l"/>
              <a:pathLst>
                <a:path h="604838" w="2711450">
                  <a:moveTo>
                    <a:pt x="0" y="0"/>
                  </a:moveTo>
                  <a:lnTo>
                    <a:pt x="2711450" y="0"/>
                  </a:lnTo>
                  <a:lnTo>
                    <a:pt x="2711450" y="604838"/>
                  </a:lnTo>
                  <a:lnTo>
                    <a:pt x="0" y="604838"/>
                  </a:lnTo>
                  <a:close/>
                </a:path>
              </a:pathLst>
            </a:custGeom>
            <a:solidFill>
              <a:srgbClr val="000000">
                <a:alpha val="0"/>
              </a:srgbClr>
            </a:solidFill>
          </p:spPr>
        </p:sp>
        <p:sp>
          <p:nvSpPr>
            <p:cNvPr name="TextBox 58" id="58"/>
            <p:cNvSpPr txBox="true"/>
            <p:nvPr/>
          </p:nvSpPr>
          <p:spPr>
            <a:xfrm>
              <a:off x="0" y="-152400"/>
              <a:ext cx="271145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9.93</a:t>
              </a:r>
            </a:p>
          </p:txBody>
        </p:sp>
      </p:grpSp>
      <p:grpSp>
        <p:nvGrpSpPr>
          <p:cNvPr name="Group 59" id="59"/>
          <p:cNvGrpSpPr/>
          <p:nvPr/>
        </p:nvGrpSpPr>
        <p:grpSpPr>
          <a:xfrm rot="0">
            <a:off x="1001762" y="5558135"/>
            <a:ext cx="16284476" cy="1890266"/>
            <a:chOff x="0" y="0"/>
            <a:chExt cx="21712635" cy="2520355"/>
          </a:xfrm>
        </p:grpSpPr>
        <p:sp>
          <p:nvSpPr>
            <p:cNvPr name="Freeform 60" id="60"/>
            <p:cNvSpPr/>
            <p:nvPr/>
          </p:nvSpPr>
          <p:spPr>
            <a:xfrm flipH="false" flipV="false" rot="0">
              <a:off x="0" y="0"/>
              <a:ext cx="21712682" cy="2520315"/>
            </a:xfrm>
            <a:custGeom>
              <a:avLst/>
              <a:gdLst/>
              <a:ahLst/>
              <a:cxnLst/>
              <a:rect r="r" b="b" t="t" l="l"/>
              <a:pathLst>
                <a:path h="2520315" w="21712682">
                  <a:moveTo>
                    <a:pt x="0" y="0"/>
                  </a:moveTo>
                  <a:lnTo>
                    <a:pt x="21712682" y="0"/>
                  </a:lnTo>
                  <a:lnTo>
                    <a:pt x="21712682" y="2520315"/>
                  </a:lnTo>
                  <a:lnTo>
                    <a:pt x="0" y="2520315"/>
                  </a:lnTo>
                  <a:close/>
                </a:path>
              </a:pathLst>
            </a:custGeom>
            <a:solidFill>
              <a:srgbClr val="FFFFFF">
                <a:alpha val="0"/>
              </a:srgbClr>
            </a:solidFill>
          </p:spPr>
        </p:sp>
      </p:grpSp>
      <p:grpSp>
        <p:nvGrpSpPr>
          <p:cNvPr name="Group 61" id="61"/>
          <p:cNvGrpSpPr/>
          <p:nvPr/>
        </p:nvGrpSpPr>
        <p:grpSpPr>
          <a:xfrm rot="0">
            <a:off x="1286024" y="5737771"/>
            <a:ext cx="2033587" cy="1360885"/>
            <a:chOff x="0" y="0"/>
            <a:chExt cx="2711450" cy="1814513"/>
          </a:xfrm>
        </p:grpSpPr>
        <p:sp>
          <p:nvSpPr>
            <p:cNvPr name="Freeform 62" id="62"/>
            <p:cNvSpPr/>
            <p:nvPr/>
          </p:nvSpPr>
          <p:spPr>
            <a:xfrm flipH="false" flipV="false" rot="0">
              <a:off x="0" y="0"/>
              <a:ext cx="2711450" cy="1814513"/>
            </a:xfrm>
            <a:custGeom>
              <a:avLst/>
              <a:gdLst/>
              <a:ahLst/>
              <a:cxnLst/>
              <a:rect r="r" b="b" t="t" l="l"/>
              <a:pathLst>
                <a:path h="1814513" w="2711450">
                  <a:moveTo>
                    <a:pt x="0" y="0"/>
                  </a:moveTo>
                  <a:lnTo>
                    <a:pt x="2711450" y="0"/>
                  </a:lnTo>
                  <a:lnTo>
                    <a:pt x="2711450" y="1814513"/>
                  </a:lnTo>
                  <a:lnTo>
                    <a:pt x="0" y="1814513"/>
                  </a:lnTo>
                  <a:close/>
                </a:path>
              </a:pathLst>
            </a:custGeom>
            <a:solidFill>
              <a:srgbClr val="000000">
                <a:alpha val="0"/>
              </a:srgbClr>
            </a:solidFill>
          </p:spPr>
        </p:sp>
        <p:sp>
          <p:nvSpPr>
            <p:cNvPr name="TextBox 63" id="63"/>
            <p:cNvSpPr txBox="true"/>
            <p:nvPr/>
          </p:nvSpPr>
          <p:spPr>
            <a:xfrm>
              <a:off x="0" y="-152400"/>
              <a:ext cx="2711450" cy="1966913"/>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Polynomial Regression (model2)</a:t>
              </a:r>
            </a:p>
          </p:txBody>
        </p:sp>
      </p:grpSp>
      <p:grpSp>
        <p:nvGrpSpPr>
          <p:cNvPr name="Group 64" id="64"/>
          <p:cNvGrpSpPr/>
          <p:nvPr/>
        </p:nvGrpSpPr>
        <p:grpSpPr>
          <a:xfrm rot="0">
            <a:off x="3896171" y="5737771"/>
            <a:ext cx="2028825" cy="453629"/>
            <a:chOff x="0" y="0"/>
            <a:chExt cx="2705100" cy="604838"/>
          </a:xfrm>
        </p:grpSpPr>
        <p:sp>
          <p:nvSpPr>
            <p:cNvPr name="Freeform 65" id="65"/>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66" id="66"/>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regParam</a:t>
              </a:r>
            </a:p>
          </p:txBody>
        </p:sp>
      </p:grpSp>
      <p:grpSp>
        <p:nvGrpSpPr>
          <p:cNvPr name="Group 67" id="67"/>
          <p:cNvGrpSpPr/>
          <p:nvPr/>
        </p:nvGrpSpPr>
        <p:grpSpPr>
          <a:xfrm rot="0">
            <a:off x="3896171" y="6361510"/>
            <a:ext cx="2028825" cy="907256"/>
            <a:chOff x="0" y="0"/>
            <a:chExt cx="2705100" cy="1209675"/>
          </a:xfrm>
        </p:grpSpPr>
        <p:sp>
          <p:nvSpPr>
            <p:cNvPr name="Freeform 68" id="68"/>
            <p:cNvSpPr/>
            <p:nvPr/>
          </p:nvSpPr>
          <p:spPr>
            <a:xfrm flipH="false" flipV="false" rot="0">
              <a:off x="0" y="0"/>
              <a:ext cx="2705100" cy="1209675"/>
            </a:xfrm>
            <a:custGeom>
              <a:avLst/>
              <a:gdLst/>
              <a:ahLst/>
              <a:cxnLst/>
              <a:rect r="r" b="b" t="t" l="l"/>
              <a:pathLst>
                <a:path h="1209675" w="2705100">
                  <a:moveTo>
                    <a:pt x="0" y="0"/>
                  </a:moveTo>
                  <a:lnTo>
                    <a:pt x="2705100" y="0"/>
                  </a:lnTo>
                  <a:lnTo>
                    <a:pt x="2705100" y="1209675"/>
                  </a:lnTo>
                  <a:lnTo>
                    <a:pt x="0" y="1209675"/>
                  </a:lnTo>
                  <a:close/>
                </a:path>
              </a:pathLst>
            </a:custGeom>
            <a:solidFill>
              <a:srgbClr val="000000">
                <a:alpha val="0"/>
              </a:srgbClr>
            </a:solidFill>
          </p:spPr>
        </p:sp>
        <p:sp>
          <p:nvSpPr>
            <p:cNvPr name="TextBox 69" id="69"/>
            <p:cNvSpPr txBox="true"/>
            <p:nvPr/>
          </p:nvSpPr>
          <p:spPr>
            <a:xfrm>
              <a:off x="0" y="-152400"/>
              <a:ext cx="2705100" cy="1362075"/>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elasticNetParam</a:t>
              </a:r>
            </a:p>
          </p:txBody>
        </p:sp>
      </p:grpSp>
      <p:grpSp>
        <p:nvGrpSpPr>
          <p:cNvPr name="Group 70" id="70"/>
          <p:cNvGrpSpPr/>
          <p:nvPr/>
        </p:nvGrpSpPr>
        <p:grpSpPr>
          <a:xfrm rot="0">
            <a:off x="6501556" y="5737771"/>
            <a:ext cx="2028825" cy="453629"/>
            <a:chOff x="0" y="0"/>
            <a:chExt cx="2705100" cy="604838"/>
          </a:xfrm>
        </p:grpSpPr>
        <p:sp>
          <p:nvSpPr>
            <p:cNvPr name="Freeform 71" id="71"/>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72" id="72"/>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[0.01, 0.1, 0.3]</a:t>
              </a:r>
            </a:p>
          </p:txBody>
        </p:sp>
      </p:grpSp>
      <p:grpSp>
        <p:nvGrpSpPr>
          <p:cNvPr name="Group 73" id="73"/>
          <p:cNvGrpSpPr/>
          <p:nvPr/>
        </p:nvGrpSpPr>
        <p:grpSpPr>
          <a:xfrm rot="0">
            <a:off x="6501556" y="6361510"/>
            <a:ext cx="2028825" cy="453629"/>
            <a:chOff x="0" y="0"/>
            <a:chExt cx="2705100" cy="604838"/>
          </a:xfrm>
        </p:grpSpPr>
        <p:sp>
          <p:nvSpPr>
            <p:cNvPr name="Freeform 74" id="74"/>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75" id="75"/>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[0.0, 0.5, 1.0]</a:t>
              </a:r>
            </a:p>
          </p:txBody>
        </p:sp>
      </p:grpSp>
      <p:grpSp>
        <p:nvGrpSpPr>
          <p:cNvPr name="Group 76" id="76"/>
          <p:cNvGrpSpPr/>
          <p:nvPr/>
        </p:nvGrpSpPr>
        <p:grpSpPr>
          <a:xfrm rot="0">
            <a:off x="9106941" y="5737771"/>
            <a:ext cx="2680246" cy="453629"/>
            <a:chOff x="0" y="0"/>
            <a:chExt cx="3573662" cy="604838"/>
          </a:xfrm>
        </p:grpSpPr>
        <p:sp>
          <p:nvSpPr>
            <p:cNvPr name="Freeform 77" id="77"/>
            <p:cNvSpPr/>
            <p:nvPr/>
          </p:nvSpPr>
          <p:spPr>
            <a:xfrm flipH="false" flipV="false" rot="0">
              <a:off x="0" y="0"/>
              <a:ext cx="3573662" cy="604838"/>
            </a:xfrm>
            <a:custGeom>
              <a:avLst/>
              <a:gdLst/>
              <a:ahLst/>
              <a:cxnLst/>
              <a:rect r="r" b="b" t="t" l="l"/>
              <a:pathLst>
                <a:path h="604838" w="3573662">
                  <a:moveTo>
                    <a:pt x="0" y="0"/>
                  </a:moveTo>
                  <a:lnTo>
                    <a:pt x="3573662" y="0"/>
                  </a:lnTo>
                  <a:lnTo>
                    <a:pt x="3573662" y="604838"/>
                  </a:lnTo>
                  <a:lnTo>
                    <a:pt x="0" y="604838"/>
                  </a:lnTo>
                  <a:close/>
                </a:path>
              </a:pathLst>
            </a:custGeom>
            <a:solidFill>
              <a:srgbClr val="000000">
                <a:alpha val="0"/>
              </a:srgbClr>
            </a:solidFill>
          </p:spPr>
        </p:sp>
        <p:sp>
          <p:nvSpPr>
            <p:cNvPr name="TextBox 78" id="78"/>
            <p:cNvSpPr txBox="true"/>
            <p:nvPr/>
          </p:nvSpPr>
          <p:spPr>
            <a:xfrm>
              <a:off x="0" y="-152400"/>
              <a:ext cx="3573662"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0.01</a:t>
              </a:r>
            </a:p>
          </p:txBody>
        </p:sp>
      </p:grpSp>
      <p:grpSp>
        <p:nvGrpSpPr>
          <p:cNvPr name="Group 79" id="79"/>
          <p:cNvGrpSpPr/>
          <p:nvPr/>
        </p:nvGrpSpPr>
        <p:grpSpPr>
          <a:xfrm rot="0">
            <a:off x="9106941" y="6361510"/>
            <a:ext cx="2680246" cy="453629"/>
            <a:chOff x="0" y="0"/>
            <a:chExt cx="3573662" cy="604838"/>
          </a:xfrm>
        </p:grpSpPr>
        <p:sp>
          <p:nvSpPr>
            <p:cNvPr name="Freeform 80" id="80"/>
            <p:cNvSpPr/>
            <p:nvPr/>
          </p:nvSpPr>
          <p:spPr>
            <a:xfrm flipH="false" flipV="false" rot="0">
              <a:off x="0" y="0"/>
              <a:ext cx="3573662" cy="604838"/>
            </a:xfrm>
            <a:custGeom>
              <a:avLst/>
              <a:gdLst/>
              <a:ahLst/>
              <a:cxnLst/>
              <a:rect r="r" b="b" t="t" l="l"/>
              <a:pathLst>
                <a:path h="604838" w="3573662">
                  <a:moveTo>
                    <a:pt x="0" y="0"/>
                  </a:moveTo>
                  <a:lnTo>
                    <a:pt x="3573662" y="0"/>
                  </a:lnTo>
                  <a:lnTo>
                    <a:pt x="3573662" y="604838"/>
                  </a:lnTo>
                  <a:lnTo>
                    <a:pt x="0" y="604838"/>
                  </a:lnTo>
                  <a:close/>
                </a:path>
              </a:pathLst>
            </a:custGeom>
            <a:solidFill>
              <a:srgbClr val="000000">
                <a:alpha val="0"/>
              </a:srgbClr>
            </a:solidFill>
          </p:spPr>
        </p:sp>
        <p:sp>
          <p:nvSpPr>
            <p:cNvPr name="TextBox 81" id="81"/>
            <p:cNvSpPr txBox="true"/>
            <p:nvPr/>
          </p:nvSpPr>
          <p:spPr>
            <a:xfrm>
              <a:off x="0" y="-152400"/>
              <a:ext cx="3573662"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0.0</a:t>
              </a:r>
            </a:p>
          </p:txBody>
        </p:sp>
      </p:grpSp>
      <p:grpSp>
        <p:nvGrpSpPr>
          <p:cNvPr name="Group 82" id="82"/>
          <p:cNvGrpSpPr/>
          <p:nvPr/>
        </p:nvGrpSpPr>
        <p:grpSpPr>
          <a:xfrm rot="0">
            <a:off x="12363747" y="5737771"/>
            <a:ext cx="2028825" cy="453629"/>
            <a:chOff x="0" y="0"/>
            <a:chExt cx="2705100" cy="604838"/>
          </a:xfrm>
        </p:grpSpPr>
        <p:sp>
          <p:nvSpPr>
            <p:cNvPr name="Freeform 83" id="83"/>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84" id="84"/>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0.831</a:t>
              </a:r>
            </a:p>
          </p:txBody>
        </p:sp>
      </p:grpSp>
      <p:grpSp>
        <p:nvGrpSpPr>
          <p:cNvPr name="Group 85" id="85"/>
          <p:cNvGrpSpPr/>
          <p:nvPr/>
        </p:nvGrpSpPr>
        <p:grpSpPr>
          <a:xfrm rot="0">
            <a:off x="14969132" y="5737771"/>
            <a:ext cx="2033588" cy="453629"/>
            <a:chOff x="0" y="0"/>
            <a:chExt cx="2711450" cy="604838"/>
          </a:xfrm>
        </p:grpSpPr>
        <p:sp>
          <p:nvSpPr>
            <p:cNvPr name="Freeform 86" id="86"/>
            <p:cNvSpPr/>
            <p:nvPr/>
          </p:nvSpPr>
          <p:spPr>
            <a:xfrm flipH="false" flipV="false" rot="0">
              <a:off x="0" y="0"/>
              <a:ext cx="2711450" cy="604838"/>
            </a:xfrm>
            <a:custGeom>
              <a:avLst/>
              <a:gdLst/>
              <a:ahLst/>
              <a:cxnLst/>
              <a:rect r="r" b="b" t="t" l="l"/>
              <a:pathLst>
                <a:path h="604838" w="2711450">
                  <a:moveTo>
                    <a:pt x="0" y="0"/>
                  </a:moveTo>
                  <a:lnTo>
                    <a:pt x="2711450" y="0"/>
                  </a:lnTo>
                  <a:lnTo>
                    <a:pt x="2711450" y="604838"/>
                  </a:lnTo>
                  <a:lnTo>
                    <a:pt x="0" y="604838"/>
                  </a:lnTo>
                  <a:close/>
                </a:path>
              </a:pathLst>
            </a:custGeom>
            <a:solidFill>
              <a:srgbClr val="000000">
                <a:alpha val="0"/>
              </a:srgbClr>
            </a:solidFill>
          </p:spPr>
        </p:sp>
        <p:sp>
          <p:nvSpPr>
            <p:cNvPr name="TextBox 87" id="87"/>
            <p:cNvSpPr txBox="true"/>
            <p:nvPr/>
          </p:nvSpPr>
          <p:spPr>
            <a:xfrm>
              <a:off x="0" y="-152400"/>
              <a:ext cx="271145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9.80</a:t>
              </a:r>
            </a:p>
          </p:txBody>
        </p:sp>
      </p:grpSp>
      <p:grpSp>
        <p:nvGrpSpPr>
          <p:cNvPr name="Group 88" id="88"/>
          <p:cNvGrpSpPr/>
          <p:nvPr/>
        </p:nvGrpSpPr>
        <p:grpSpPr>
          <a:xfrm rot="0">
            <a:off x="1001762" y="7448401"/>
            <a:ext cx="16284476" cy="1890266"/>
            <a:chOff x="0" y="0"/>
            <a:chExt cx="21712635" cy="2520355"/>
          </a:xfrm>
        </p:grpSpPr>
        <p:sp>
          <p:nvSpPr>
            <p:cNvPr name="Freeform 89" id="89"/>
            <p:cNvSpPr/>
            <p:nvPr/>
          </p:nvSpPr>
          <p:spPr>
            <a:xfrm flipH="false" flipV="false" rot="0">
              <a:off x="0" y="0"/>
              <a:ext cx="21712682" cy="2520315"/>
            </a:xfrm>
            <a:custGeom>
              <a:avLst/>
              <a:gdLst/>
              <a:ahLst/>
              <a:cxnLst/>
              <a:rect r="r" b="b" t="t" l="l"/>
              <a:pathLst>
                <a:path h="2520315" w="21712682">
                  <a:moveTo>
                    <a:pt x="0" y="0"/>
                  </a:moveTo>
                  <a:lnTo>
                    <a:pt x="21712682" y="0"/>
                  </a:lnTo>
                  <a:lnTo>
                    <a:pt x="21712682" y="2520315"/>
                  </a:lnTo>
                  <a:lnTo>
                    <a:pt x="0" y="2520315"/>
                  </a:lnTo>
                  <a:close/>
                </a:path>
              </a:pathLst>
            </a:custGeom>
            <a:solidFill>
              <a:srgbClr val="000000">
                <a:alpha val="0"/>
              </a:srgbClr>
            </a:solidFill>
          </p:spPr>
        </p:sp>
      </p:grpSp>
      <p:grpSp>
        <p:nvGrpSpPr>
          <p:cNvPr name="Group 90" id="90"/>
          <p:cNvGrpSpPr/>
          <p:nvPr/>
        </p:nvGrpSpPr>
        <p:grpSpPr>
          <a:xfrm rot="0">
            <a:off x="1286024" y="7628036"/>
            <a:ext cx="2033587" cy="1360885"/>
            <a:chOff x="0" y="0"/>
            <a:chExt cx="2711450" cy="1814513"/>
          </a:xfrm>
        </p:grpSpPr>
        <p:sp>
          <p:nvSpPr>
            <p:cNvPr name="Freeform 91" id="91"/>
            <p:cNvSpPr/>
            <p:nvPr/>
          </p:nvSpPr>
          <p:spPr>
            <a:xfrm flipH="false" flipV="false" rot="0">
              <a:off x="0" y="0"/>
              <a:ext cx="2711450" cy="1814513"/>
            </a:xfrm>
            <a:custGeom>
              <a:avLst/>
              <a:gdLst/>
              <a:ahLst/>
              <a:cxnLst/>
              <a:rect r="r" b="b" t="t" l="l"/>
              <a:pathLst>
                <a:path h="1814513" w="2711450">
                  <a:moveTo>
                    <a:pt x="0" y="0"/>
                  </a:moveTo>
                  <a:lnTo>
                    <a:pt x="2711450" y="0"/>
                  </a:lnTo>
                  <a:lnTo>
                    <a:pt x="2711450" y="1814513"/>
                  </a:lnTo>
                  <a:lnTo>
                    <a:pt x="0" y="1814513"/>
                  </a:lnTo>
                  <a:close/>
                </a:path>
              </a:pathLst>
            </a:custGeom>
            <a:solidFill>
              <a:srgbClr val="000000">
                <a:alpha val="0"/>
              </a:srgbClr>
            </a:solidFill>
          </p:spPr>
        </p:sp>
        <p:sp>
          <p:nvSpPr>
            <p:cNvPr name="TextBox 92" id="92"/>
            <p:cNvSpPr txBox="true"/>
            <p:nvPr/>
          </p:nvSpPr>
          <p:spPr>
            <a:xfrm>
              <a:off x="0" y="-152400"/>
              <a:ext cx="2711450" cy="1966913"/>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Decision Tree Regressor (model3)</a:t>
              </a:r>
            </a:p>
          </p:txBody>
        </p:sp>
      </p:grpSp>
      <p:grpSp>
        <p:nvGrpSpPr>
          <p:cNvPr name="Group 93" id="93"/>
          <p:cNvGrpSpPr/>
          <p:nvPr/>
        </p:nvGrpSpPr>
        <p:grpSpPr>
          <a:xfrm rot="0">
            <a:off x="3896171" y="7628036"/>
            <a:ext cx="2028825" cy="453629"/>
            <a:chOff x="0" y="0"/>
            <a:chExt cx="2705100" cy="604838"/>
          </a:xfrm>
        </p:grpSpPr>
        <p:sp>
          <p:nvSpPr>
            <p:cNvPr name="Freeform 94" id="94"/>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95" id="95"/>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maxDepth</a:t>
              </a:r>
            </a:p>
          </p:txBody>
        </p:sp>
      </p:grpSp>
      <p:grpSp>
        <p:nvGrpSpPr>
          <p:cNvPr name="Group 96" id="96"/>
          <p:cNvGrpSpPr/>
          <p:nvPr/>
        </p:nvGrpSpPr>
        <p:grpSpPr>
          <a:xfrm rot="0">
            <a:off x="3896171" y="8251775"/>
            <a:ext cx="2028825" cy="907256"/>
            <a:chOff x="0" y="0"/>
            <a:chExt cx="2705100" cy="1209675"/>
          </a:xfrm>
        </p:grpSpPr>
        <p:sp>
          <p:nvSpPr>
            <p:cNvPr name="Freeform 97" id="97"/>
            <p:cNvSpPr/>
            <p:nvPr/>
          </p:nvSpPr>
          <p:spPr>
            <a:xfrm flipH="false" flipV="false" rot="0">
              <a:off x="0" y="0"/>
              <a:ext cx="2705100" cy="1209675"/>
            </a:xfrm>
            <a:custGeom>
              <a:avLst/>
              <a:gdLst/>
              <a:ahLst/>
              <a:cxnLst/>
              <a:rect r="r" b="b" t="t" l="l"/>
              <a:pathLst>
                <a:path h="1209675" w="2705100">
                  <a:moveTo>
                    <a:pt x="0" y="0"/>
                  </a:moveTo>
                  <a:lnTo>
                    <a:pt x="2705100" y="0"/>
                  </a:lnTo>
                  <a:lnTo>
                    <a:pt x="2705100" y="1209675"/>
                  </a:lnTo>
                  <a:lnTo>
                    <a:pt x="0" y="1209675"/>
                  </a:lnTo>
                  <a:close/>
                </a:path>
              </a:pathLst>
            </a:custGeom>
            <a:solidFill>
              <a:srgbClr val="000000">
                <a:alpha val="0"/>
              </a:srgbClr>
            </a:solidFill>
          </p:spPr>
        </p:sp>
        <p:sp>
          <p:nvSpPr>
            <p:cNvPr name="TextBox 98" id="98"/>
            <p:cNvSpPr txBox="true"/>
            <p:nvPr/>
          </p:nvSpPr>
          <p:spPr>
            <a:xfrm>
              <a:off x="0" y="-152400"/>
              <a:ext cx="2705100" cy="1362075"/>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minInstancesPerNode</a:t>
              </a:r>
            </a:p>
          </p:txBody>
        </p:sp>
      </p:grpSp>
      <p:grpSp>
        <p:nvGrpSpPr>
          <p:cNvPr name="Group 99" id="99"/>
          <p:cNvGrpSpPr/>
          <p:nvPr/>
        </p:nvGrpSpPr>
        <p:grpSpPr>
          <a:xfrm rot="0">
            <a:off x="6501556" y="7628036"/>
            <a:ext cx="2028825" cy="453629"/>
            <a:chOff x="0" y="0"/>
            <a:chExt cx="2705100" cy="604838"/>
          </a:xfrm>
        </p:grpSpPr>
        <p:sp>
          <p:nvSpPr>
            <p:cNvPr name="Freeform 100" id="100"/>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101" id="101"/>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[3,5,7]</a:t>
              </a:r>
            </a:p>
          </p:txBody>
        </p:sp>
      </p:grpSp>
      <p:grpSp>
        <p:nvGrpSpPr>
          <p:cNvPr name="Group 102" id="102"/>
          <p:cNvGrpSpPr/>
          <p:nvPr/>
        </p:nvGrpSpPr>
        <p:grpSpPr>
          <a:xfrm rot="0">
            <a:off x="6501556" y="8251775"/>
            <a:ext cx="2028825" cy="453629"/>
            <a:chOff x="0" y="0"/>
            <a:chExt cx="2705100" cy="604838"/>
          </a:xfrm>
        </p:grpSpPr>
        <p:sp>
          <p:nvSpPr>
            <p:cNvPr name="Freeform 103" id="103"/>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104" id="104"/>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[5,10,15]</a:t>
              </a:r>
            </a:p>
          </p:txBody>
        </p:sp>
      </p:grpSp>
      <p:grpSp>
        <p:nvGrpSpPr>
          <p:cNvPr name="Group 105" id="105"/>
          <p:cNvGrpSpPr/>
          <p:nvPr/>
        </p:nvGrpSpPr>
        <p:grpSpPr>
          <a:xfrm rot="0">
            <a:off x="9106941" y="7628036"/>
            <a:ext cx="2680246" cy="453629"/>
            <a:chOff x="0" y="0"/>
            <a:chExt cx="3573662" cy="604838"/>
          </a:xfrm>
        </p:grpSpPr>
        <p:sp>
          <p:nvSpPr>
            <p:cNvPr name="Freeform 106" id="106"/>
            <p:cNvSpPr/>
            <p:nvPr/>
          </p:nvSpPr>
          <p:spPr>
            <a:xfrm flipH="false" flipV="false" rot="0">
              <a:off x="0" y="0"/>
              <a:ext cx="3573662" cy="604838"/>
            </a:xfrm>
            <a:custGeom>
              <a:avLst/>
              <a:gdLst/>
              <a:ahLst/>
              <a:cxnLst/>
              <a:rect r="r" b="b" t="t" l="l"/>
              <a:pathLst>
                <a:path h="604838" w="3573662">
                  <a:moveTo>
                    <a:pt x="0" y="0"/>
                  </a:moveTo>
                  <a:lnTo>
                    <a:pt x="3573662" y="0"/>
                  </a:lnTo>
                  <a:lnTo>
                    <a:pt x="3573662" y="604838"/>
                  </a:lnTo>
                  <a:lnTo>
                    <a:pt x="0" y="604838"/>
                  </a:lnTo>
                  <a:close/>
                </a:path>
              </a:pathLst>
            </a:custGeom>
            <a:solidFill>
              <a:srgbClr val="000000">
                <a:alpha val="0"/>
              </a:srgbClr>
            </a:solidFill>
          </p:spPr>
        </p:sp>
        <p:sp>
          <p:nvSpPr>
            <p:cNvPr name="TextBox 107" id="107"/>
            <p:cNvSpPr txBox="true"/>
            <p:nvPr/>
          </p:nvSpPr>
          <p:spPr>
            <a:xfrm>
              <a:off x="0" y="-152400"/>
              <a:ext cx="3573662"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7</a:t>
              </a:r>
            </a:p>
          </p:txBody>
        </p:sp>
      </p:grpSp>
      <p:grpSp>
        <p:nvGrpSpPr>
          <p:cNvPr name="Group 108" id="108"/>
          <p:cNvGrpSpPr/>
          <p:nvPr/>
        </p:nvGrpSpPr>
        <p:grpSpPr>
          <a:xfrm rot="0">
            <a:off x="9106941" y="8251775"/>
            <a:ext cx="2680246" cy="453629"/>
            <a:chOff x="0" y="0"/>
            <a:chExt cx="3573662" cy="604838"/>
          </a:xfrm>
        </p:grpSpPr>
        <p:sp>
          <p:nvSpPr>
            <p:cNvPr name="Freeform 109" id="109"/>
            <p:cNvSpPr/>
            <p:nvPr/>
          </p:nvSpPr>
          <p:spPr>
            <a:xfrm flipH="false" flipV="false" rot="0">
              <a:off x="0" y="0"/>
              <a:ext cx="3573662" cy="604838"/>
            </a:xfrm>
            <a:custGeom>
              <a:avLst/>
              <a:gdLst/>
              <a:ahLst/>
              <a:cxnLst/>
              <a:rect r="r" b="b" t="t" l="l"/>
              <a:pathLst>
                <a:path h="604838" w="3573662">
                  <a:moveTo>
                    <a:pt x="0" y="0"/>
                  </a:moveTo>
                  <a:lnTo>
                    <a:pt x="3573662" y="0"/>
                  </a:lnTo>
                  <a:lnTo>
                    <a:pt x="3573662" y="604838"/>
                  </a:lnTo>
                  <a:lnTo>
                    <a:pt x="0" y="604838"/>
                  </a:lnTo>
                  <a:close/>
                </a:path>
              </a:pathLst>
            </a:custGeom>
            <a:solidFill>
              <a:srgbClr val="000000">
                <a:alpha val="0"/>
              </a:srgbClr>
            </a:solidFill>
          </p:spPr>
        </p:sp>
        <p:sp>
          <p:nvSpPr>
            <p:cNvPr name="TextBox 110" id="110"/>
            <p:cNvSpPr txBox="true"/>
            <p:nvPr/>
          </p:nvSpPr>
          <p:spPr>
            <a:xfrm>
              <a:off x="0" y="-152400"/>
              <a:ext cx="3573662"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5</a:t>
              </a:r>
            </a:p>
          </p:txBody>
        </p:sp>
      </p:grpSp>
      <p:grpSp>
        <p:nvGrpSpPr>
          <p:cNvPr name="Group 111" id="111"/>
          <p:cNvGrpSpPr/>
          <p:nvPr/>
        </p:nvGrpSpPr>
        <p:grpSpPr>
          <a:xfrm rot="0">
            <a:off x="12363747" y="7628036"/>
            <a:ext cx="2028825" cy="453629"/>
            <a:chOff x="0" y="0"/>
            <a:chExt cx="2705100" cy="604838"/>
          </a:xfrm>
        </p:grpSpPr>
        <p:sp>
          <p:nvSpPr>
            <p:cNvPr name="Freeform 112" id="112"/>
            <p:cNvSpPr/>
            <p:nvPr/>
          </p:nvSpPr>
          <p:spPr>
            <a:xfrm flipH="false" flipV="false" rot="0">
              <a:off x="0" y="0"/>
              <a:ext cx="2705100" cy="604838"/>
            </a:xfrm>
            <a:custGeom>
              <a:avLst/>
              <a:gdLst/>
              <a:ahLst/>
              <a:cxnLst/>
              <a:rect r="r" b="b" t="t" l="l"/>
              <a:pathLst>
                <a:path h="604838" w="2705100">
                  <a:moveTo>
                    <a:pt x="0" y="0"/>
                  </a:moveTo>
                  <a:lnTo>
                    <a:pt x="2705100" y="0"/>
                  </a:lnTo>
                  <a:lnTo>
                    <a:pt x="2705100" y="604838"/>
                  </a:lnTo>
                  <a:lnTo>
                    <a:pt x="0" y="604838"/>
                  </a:lnTo>
                  <a:close/>
                </a:path>
              </a:pathLst>
            </a:custGeom>
            <a:solidFill>
              <a:srgbClr val="000000">
                <a:alpha val="0"/>
              </a:srgbClr>
            </a:solidFill>
          </p:spPr>
        </p:sp>
        <p:sp>
          <p:nvSpPr>
            <p:cNvPr name="TextBox 113" id="113"/>
            <p:cNvSpPr txBox="true"/>
            <p:nvPr/>
          </p:nvSpPr>
          <p:spPr>
            <a:xfrm>
              <a:off x="0" y="-152400"/>
              <a:ext cx="270510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0.850</a:t>
              </a:r>
            </a:p>
          </p:txBody>
        </p:sp>
      </p:grpSp>
      <p:grpSp>
        <p:nvGrpSpPr>
          <p:cNvPr name="Group 114" id="114"/>
          <p:cNvGrpSpPr/>
          <p:nvPr/>
        </p:nvGrpSpPr>
        <p:grpSpPr>
          <a:xfrm rot="0">
            <a:off x="14969132" y="7628036"/>
            <a:ext cx="2033588" cy="453629"/>
            <a:chOff x="0" y="0"/>
            <a:chExt cx="2711450" cy="604838"/>
          </a:xfrm>
        </p:grpSpPr>
        <p:sp>
          <p:nvSpPr>
            <p:cNvPr name="Freeform 115" id="115"/>
            <p:cNvSpPr/>
            <p:nvPr/>
          </p:nvSpPr>
          <p:spPr>
            <a:xfrm flipH="false" flipV="false" rot="0">
              <a:off x="0" y="0"/>
              <a:ext cx="2711450" cy="604838"/>
            </a:xfrm>
            <a:custGeom>
              <a:avLst/>
              <a:gdLst/>
              <a:ahLst/>
              <a:cxnLst/>
              <a:rect r="r" b="b" t="t" l="l"/>
              <a:pathLst>
                <a:path h="604838" w="2711450">
                  <a:moveTo>
                    <a:pt x="0" y="0"/>
                  </a:moveTo>
                  <a:lnTo>
                    <a:pt x="2711450" y="0"/>
                  </a:lnTo>
                  <a:lnTo>
                    <a:pt x="2711450" y="604838"/>
                  </a:lnTo>
                  <a:lnTo>
                    <a:pt x="0" y="604838"/>
                  </a:lnTo>
                  <a:close/>
                </a:path>
              </a:pathLst>
            </a:custGeom>
            <a:solidFill>
              <a:srgbClr val="000000">
                <a:alpha val="0"/>
              </a:srgbClr>
            </a:solidFill>
          </p:spPr>
        </p:sp>
        <p:sp>
          <p:nvSpPr>
            <p:cNvPr name="TextBox 116" id="116"/>
            <p:cNvSpPr txBox="true"/>
            <p:nvPr/>
          </p:nvSpPr>
          <p:spPr>
            <a:xfrm>
              <a:off x="0" y="-152400"/>
              <a:ext cx="271145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9.22</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grpSp>
        <p:nvGrpSpPr>
          <p:cNvPr name="Group 5" id="5"/>
          <p:cNvGrpSpPr/>
          <p:nvPr/>
        </p:nvGrpSpPr>
        <p:grpSpPr>
          <a:xfrm rot="0">
            <a:off x="827335" y="650081"/>
            <a:ext cx="9050536" cy="738634"/>
            <a:chOff x="0" y="0"/>
            <a:chExt cx="12067382" cy="984845"/>
          </a:xfrm>
        </p:grpSpPr>
        <p:sp>
          <p:nvSpPr>
            <p:cNvPr name="Freeform 6" id="6"/>
            <p:cNvSpPr/>
            <p:nvPr/>
          </p:nvSpPr>
          <p:spPr>
            <a:xfrm flipH="false" flipV="false" rot="0">
              <a:off x="0" y="0"/>
              <a:ext cx="12067382" cy="984845"/>
            </a:xfrm>
            <a:custGeom>
              <a:avLst/>
              <a:gdLst/>
              <a:ahLst/>
              <a:cxnLst/>
              <a:rect r="r" b="b" t="t" l="l"/>
              <a:pathLst>
                <a:path h="984845" w="12067382">
                  <a:moveTo>
                    <a:pt x="0" y="0"/>
                  </a:moveTo>
                  <a:lnTo>
                    <a:pt x="12067382" y="0"/>
                  </a:lnTo>
                  <a:lnTo>
                    <a:pt x="12067382" y="984845"/>
                  </a:lnTo>
                  <a:lnTo>
                    <a:pt x="0" y="984845"/>
                  </a:lnTo>
                  <a:close/>
                </a:path>
              </a:pathLst>
            </a:custGeom>
            <a:solidFill>
              <a:srgbClr val="000000">
                <a:alpha val="0"/>
              </a:srgbClr>
            </a:solidFill>
          </p:spPr>
        </p:sp>
        <p:sp>
          <p:nvSpPr>
            <p:cNvPr name="TextBox 7" id="7"/>
            <p:cNvSpPr txBox="true"/>
            <p:nvPr/>
          </p:nvSpPr>
          <p:spPr>
            <a:xfrm>
              <a:off x="0" y="-133350"/>
              <a:ext cx="12067382" cy="1118195"/>
            </a:xfrm>
            <a:prstGeom prst="rect">
              <a:avLst/>
            </a:prstGeom>
          </p:spPr>
          <p:txBody>
            <a:bodyPr anchor="t" rtlCol="false" tIns="0" lIns="0" bIns="0" rIns="0"/>
            <a:lstStyle/>
            <a:p>
              <a:pPr algn="l">
                <a:lnSpc>
                  <a:spcPts val="6974"/>
                </a:lnSpc>
              </a:pPr>
              <a:r>
                <a:rPr lang="en-US" sz="4625">
                  <a:solidFill>
                    <a:srgbClr val="2C2926"/>
                  </a:solidFill>
                  <a:latin typeface="Bricolage Grotesque"/>
                  <a:ea typeface="Bricolage Grotesque"/>
                  <a:cs typeface="Bricolage Grotesque"/>
                  <a:sym typeface="Bricolage Grotesque"/>
                </a:rPr>
                <a:t>Model Price Prediction Samples</a:t>
              </a:r>
            </a:p>
          </p:txBody>
        </p:sp>
      </p:grpSp>
      <p:grpSp>
        <p:nvGrpSpPr>
          <p:cNvPr name="Group 8" id="8"/>
          <p:cNvGrpSpPr/>
          <p:nvPr/>
        </p:nvGrpSpPr>
        <p:grpSpPr>
          <a:xfrm rot="0">
            <a:off x="821382" y="1855589"/>
            <a:ext cx="16645235" cy="711994"/>
            <a:chOff x="0" y="0"/>
            <a:chExt cx="22193647" cy="949325"/>
          </a:xfrm>
        </p:grpSpPr>
        <p:sp>
          <p:nvSpPr>
            <p:cNvPr name="Freeform 9" id="9"/>
            <p:cNvSpPr/>
            <p:nvPr/>
          </p:nvSpPr>
          <p:spPr>
            <a:xfrm flipH="false" flipV="false" rot="0">
              <a:off x="0" y="0"/>
              <a:ext cx="22193631" cy="949325"/>
            </a:xfrm>
            <a:custGeom>
              <a:avLst/>
              <a:gdLst/>
              <a:ahLst/>
              <a:cxnLst/>
              <a:rect r="r" b="b" t="t" l="l"/>
              <a:pathLst>
                <a:path h="949325" w="22193631">
                  <a:moveTo>
                    <a:pt x="0" y="140335"/>
                  </a:moveTo>
                  <a:cubicBezTo>
                    <a:pt x="0" y="62738"/>
                    <a:pt x="63881" y="0"/>
                    <a:pt x="142494" y="0"/>
                  </a:cubicBezTo>
                  <a:lnTo>
                    <a:pt x="22051138" y="0"/>
                  </a:lnTo>
                  <a:lnTo>
                    <a:pt x="22051138" y="7874"/>
                  </a:lnTo>
                  <a:lnTo>
                    <a:pt x="22051138" y="0"/>
                  </a:lnTo>
                  <a:cubicBezTo>
                    <a:pt x="22129750" y="0"/>
                    <a:pt x="22193631" y="62738"/>
                    <a:pt x="22193631" y="140335"/>
                  </a:cubicBezTo>
                  <a:lnTo>
                    <a:pt x="22185757" y="140335"/>
                  </a:lnTo>
                  <a:lnTo>
                    <a:pt x="22193631" y="140335"/>
                  </a:lnTo>
                  <a:lnTo>
                    <a:pt x="22193631" y="808990"/>
                  </a:lnTo>
                  <a:lnTo>
                    <a:pt x="22185757" y="808990"/>
                  </a:lnTo>
                  <a:lnTo>
                    <a:pt x="22193631" y="808990"/>
                  </a:lnTo>
                  <a:cubicBezTo>
                    <a:pt x="22193631" y="886587"/>
                    <a:pt x="22129750" y="949325"/>
                    <a:pt x="22051138" y="949325"/>
                  </a:cubicBezTo>
                  <a:lnTo>
                    <a:pt x="22051138" y="941451"/>
                  </a:lnTo>
                  <a:lnTo>
                    <a:pt x="22051138" y="949325"/>
                  </a:lnTo>
                  <a:lnTo>
                    <a:pt x="142494" y="949325"/>
                  </a:lnTo>
                  <a:lnTo>
                    <a:pt x="142494" y="941451"/>
                  </a:lnTo>
                  <a:lnTo>
                    <a:pt x="142494" y="949325"/>
                  </a:lnTo>
                  <a:cubicBezTo>
                    <a:pt x="63881" y="949325"/>
                    <a:pt x="0" y="886587"/>
                    <a:pt x="0" y="808990"/>
                  </a:cubicBezTo>
                  <a:lnTo>
                    <a:pt x="0" y="140335"/>
                  </a:lnTo>
                  <a:lnTo>
                    <a:pt x="7874" y="140335"/>
                  </a:lnTo>
                  <a:lnTo>
                    <a:pt x="0" y="140335"/>
                  </a:lnTo>
                  <a:moveTo>
                    <a:pt x="15875" y="140335"/>
                  </a:moveTo>
                  <a:lnTo>
                    <a:pt x="15875" y="808990"/>
                  </a:lnTo>
                  <a:lnTo>
                    <a:pt x="7874" y="808990"/>
                  </a:lnTo>
                  <a:lnTo>
                    <a:pt x="15748" y="808990"/>
                  </a:lnTo>
                  <a:cubicBezTo>
                    <a:pt x="15748" y="877570"/>
                    <a:pt x="72263" y="933450"/>
                    <a:pt x="142367" y="933450"/>
                  </a:cubicBezTo>
                  <a:lnTo>
                    <a:pt x="22051138" y="933450"/>
                  </a:lnTo>
                  <a:cubicBezTo>
                    <a:pt x="22121242" y="933450"/>
                    <a:pt x="22177756" y="877570"/>
                    <a:pt x="22177756" y="808990"/>
                  </a:cubicBezTo>
                  <a:lnTo>
                    <a:pt x="22177756" y="140335"/>
                  </a:lnTo>
                  <a:cubicBezTo>
                    <a:pt x="22177756" y="71755"/>
                    <a:pt x="22121242" y="15875"/>
                    <a:pt x="22051138" y="15875"/>
                  </a:cubicBezTo>
                  <a:lnTo>
                    <a:pt x="142494" y="15875"/>
                  </a:lnTo>
                  <a:lnTo>
                    <a:pt x="142494" y="7874"/>
                  </a:lnTo>
                  <a:lnTo>
                    <a:pt x="142494" y="15748"/>
                  </a:lnTo>
                  <a:cubicBezTo>
                    <a:pt x="72390" y="15748"/>
                    <a:pt x="15875" y="71628"/>
                    <a:pt x="15875" y="140208"/>
                  </a:cubicBezTo>
                  <a:close/>
                </a:path>
              </a:pathLst>
            </a:custGeom>
            <a:solidFill>
              <a:srgbClr val="000000">
                <a:alpha val="392"/>
              </a:srgbClr>
            </a:solidFill>
          </p:spPr>
        </p:sp>
      </p:grpSp>
      <p:grpSp>
        <p:nvGrpSpPr>
          <p:cNvPr name="Group 10" id="10"/>
          <p:cNvGrpSpPr/>
          <p:nvPr/>
        </p:nvGrpSpPr>
        <p:grpSpPr>
          <a:xfrm rot="0">
            <a:off x="836860" y="1871068"/>
            <a:ext cx="16614279" cy="681038"/>
            <a:chOff x="0" y="0"/>
            <a:chExt cx="22152372" cy="908050"/>
          </a:xfrm>
        </p:grpSpPr>
        <p:sp>
          <p:nvSpPr>
            <p:cNvPr name="Freeform 11" id="11"/>
            <p:cNvSpPr/>
            <p:nvPr/>
          </p:nvSpPr>
          <p:spPr>
            <a:xfrm flipH="false" flipV="false" rot="0">
              <a:off x="0" y="0"/>
              <a:ext cx="22152356" cy="908050"/>
            </a:xfrm>
            <a:custGeom>
              <a:avLst/>
              <a:gdLst/>
              <a:ahLst/>
              <a:cxnLst/>
              <a:rect r="r" b="b" t="t" l="l"/>
              <a:pathLst>
                <a:path h="908050" w="22152356">
                  <a:moveTo>
                    <a:pt x="0" y="0"/>
                  </a:moveTo>
                  <a:lnTo>
                    <a:pt x="22152356" y="0"/>
                  </a:lnTo>
                  <a:lnTo>
                    <a:pt x="22152356" y="908050"/>
                  </a:lnTo>
                  <a:lnTo>
                    <a:pt x="0" y="908050"/>
                  </a:lnTo>
                  <a:close/>
                </a:path>
              </a:pathLst>
            </a:custGeom>
            <a:solidFill>
              <a:srgbClr val="FFFFFF">
                <a:alpha val="0"/>
              </a:srgbClr>
            </a:solidFill>
          </p:spPr>
        </p:sp>
      </p:grpSp>
      <p:grpSp>
        <p:nvGrpSpPr>
          <p:cNvPr name="Group 12" id="12"/>
          <p:cNvGrpSpPr/>
          <p:nvPr/>
        </p:nvGrpSpPr>
        <p:grpSpPr>
          <a:xfrm rot="0">
            <a:off x="1073200" y="2022425"/>
            <a:ext cx="7829699" cy="378321"/>
            <a:chOff x="0" y="0"/>
            <a:chExt cx="10439598" cy="504428"/>
          </a:xfrm>
        </p:grpSpPr>
        <p:sp>
          <p:nvSpPr>
            <p:cNvPr name="Freeform 13" id="13"/>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14" id="14"/>
            <p:cNvSpPr txBox="true"/>
            <p:nvPr/>
          </p:nvSpPr>
          <p:spPr>
            <a:xfrm>
              <a:off x="0" y="-133350"/>
              <a:ext cx="10439598" cy="637778"/>
            </a:xfrm>
            <a:prstGeom prst="rect">
              <a:avLst/>
            </a:prstGeom>
          </p:spPr>
          <p:txBody>
            <a:bodyPr anchor="t" rtlCol="false" tIns="0" lIns="0" bIns="0" rIns="0"/>
            <a:lstStyle/>
            <a:p>
              <a:pPr algn="l">
                <a:lnSpc>
                  <a:spcPts val="3524"/>
                </a:lnSpc>
              </a:pPr>
              <a:r>
                <a:rPr lang="en-US" b="true" sz="1812">
                  <a:solidFill>
                    <a:srgbClr val="2C2926"/>
                  </a:solidFill>
                  <a:latin typeface="Inter Bold"/>
                  <a:ea typeface="Inter Bold"/>
                  <a:cs typeface="Inter Bold"/>
                  <a:sym typeface="Inter Bold"/>
                </a:rPr>
                <a:t>price</a:t>
              </a:r>
            </a:p>
          </p:txBody>
        </p:sp>
      </p:grpSp>
      <p:grpSp>
        <p:nvGrpSpPr>
          <p:cNvPr name="Group 15" id="15"/>
          <p:cNvGrpSpPr/>
          <p:nvPr/>
        </p:nvGrpSpPr>
        <p:grpSpPr>
          <a:xfrm rot="0">
            <a:off x="9385101" y="2022425"/>
            <a:ext cx="7829699" cy="378321"/>
            <a:chOff x="0" y="0"/>
            <a:chExt cx="10439598" cy="504428"/>
          </a:xfrm>
        </p:grpSpPr>
        <p:sp>
          <p:nvSpPr>
            <p:cNvPr name="Freeform 16" id="16"/>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17" id="17"/>
            <p:cNvSpPr txBox="true"/>
            <p:nvPr/>
          </p:nvSpPr>
          <p:spPr>
            <a:xfrm>
              <a:off x="0" y="-133350"/>
              <a:ext cx="10439598" cy="637778"/>
            </a:xfrm>
            <a:prstGeom prst="rect">
              <a:avLst/>
            </a:prstGeom>
          </p:spPr>
          <p:txBody>
            <a:bodyPr anchor="t" rtlCol="false" tIns="0" lIns="0" bIns="0" rIns="0"/>
            <a:lstStyle/>
            <a:p>
              <a:pPr algn="l">
                <a:lnSpc>
                  <a:spcPts val="3524"/>
                </a:lnSpc>
              </a:pPr>
              <a:r>
                <a:rPr lang="en-US" b="true" sz="1812">
                  <a:solidFill>
                    <a:srgbClr val="2C2926"/>
                  </a:solidFill>
                  <a:latin typeface="Inter Bold"/>
                  <a:ea typeface="Inter Bold"/>
                  <a:cs typeface="Inter Bold"/>
                  <a:sym typeface="Inter Bold"/>
                </a:rPr>
                <a:t>prediction</a:t>
              </a:r>
            </a:p>
          </p:txBody>
        </p:sp>
      </p:grpSp>
      <p:grpSp>
        <p:nvGrpSpPr>
          <p:cNvPr name="Group 18" id="18"/>
          <p:cNvGrpSpPr/>
          <p:nvPr/>
        </p:nvGrpSpPr>
        <p:grpSpPr>
          <a:xfrm rot="0">
            <a:off x="821382" y="2821632"/>
            <a:ext cx="16645235" cy="6841331"/>
            <a:chOff x="0" y="0"/>
            <a:chExt cx="22193647" cy="9121775"/>
          </a:xfrm>
        </p:grpSpPr>
        <p:sp>
          <p:nvSpPr>
            <p:cNvPr name="Freeform 19" id="19"/>
            <p:cNvSpPr/>
            <p:nvPr/>
          </p:nvSpPr>
          <p:spPr>
            <a:xfrm flipH="false" flipV="false" rot="0">
              <a:off x="0" y="0"/>
              <a:ext cx="22193631" cy="9121775"/>
            </a:xfrm>
            <a:custGeom>
              <a:avLst/>
              <a:gdLst/>
              <a:ahLst/>
              <a:cxnLst/>
              <a:rect r="r" b="b" t="t" l="l"/>
              <a:pathLst>
                <a:path h="9121775" w="22193631">
                  <a:moveTo>
                    <a:pt x="0" y="140335"/>
                  </a:moveTo>
                  <a:cubicBezTo>
                    <a:pt x="0" y="62865"/>
                    <a:pt x="62865" y="0"/>
                    <a:pt x="140462" y="0"/>
                  </a:cubicBezTo>
                  <a:lnTo>
                    <a:pt x="22053169" y="0"/>
                  </a:lnTo>
                  <a:lnTo>
                    <a:pt x="22053169" y="7874"/>
                  </a:lnTo>
                  <a:lnTo>
                    <a:pt x="22053169" y="0"/>
                  </a:lnTo>
                  <a:cubicBezTo>
                    <a:pt x="22130765" y="0"/>
                    <a:pt x="22193631" y="62865"/>
                    <a:pt x="22193631" y="140335"/>
                  </a:cubicBezTo>
                  <a:lnTo>
                    <a:pt x="22185757" y="140335"/>
                  </a:lnTo>
                  <a:lnTo>
                    <a:pt x="22193631" y="140335"/>
                  </a:lnTo>
                  <a:lnTo>
                    <a:pt x="22193631" y="8981440"/>
                  </a:lnTo>
                  <a:lnTo>
                    <a:pt x="22185757" y="8981440"/>
                  </a:lnTo>
                  <a:lnTo>
                    <a:pt x="22193631" y="8981440"/>
                  </a:lnTo>
                  <a:cubicBezTo>
                    <a:pt x="22193631" y="9058910"/>
                    <a:pt x="22130765" y="9121775"/>
                    <a:pt x="22053169" y="9121775"/>
                  </a:cubicBezTo>
                  <a:lnTo>
                    <a:pt x="22053169" y="9113901"/>
                  </a:lnTo>
                  <a:lnTo>
                    <a:pt x="22053169" y="9121775"/>
                  </a:lnTo>
                  <a:lnTo>
                    <a:pt x="140462" y="9121775"/>
                  </a:lnTo>
                  <a:lnTo>
                    <a:pt x="140462" y="9113901"/>
                  </a:lnTo>
                  <a:lnTo>
                    <a:pt x="140462" y="9121775"/>
                  </a:lnTo>
                  <a:cubicBezTo>
                    <a:pt x="62865" y="9121775"/>
                    <a:pt x="0" y="9058910"/>
                    <a:pt x="0" y="8981440"/>
                  </a:cubicBezTo>
                  <a:lnTo>
                    <a:pt x="0" y="140335"/>
                  </a:lnTo>
                  <a:lnTo>
                    <a:pt x="7874" y="140335"/>
                  </a:lnTo>
                  <a:lnTo>
                    <a:pt x="0" y="140335"/>
                  </a:lnTo>
                  <a:moveTo>
                    <a:pt x="15875" y="140335"/>
                  </a:moveTo>
                  <a:lnTo>
                    <a:pt x="15875" y="8981440"/>
                  </a:lnTo>
                  <a:lnTo>
                    <a:pt x="7874" y="8981440"/>
                  </a:lnTo>
                  <a:lnTo>
                    <a:pt x="15748" y="8981440"/>
                  </a:lnTo>
                  <a:cubicBezTo>
                    <a:pt x="15748" y="9050147"/>
                    <a:pt x="71501" y="9105900"/>
                    <a:pt x="140335" y="9105900"/>
                  </a:cubicBezTo>
                  <a:lnTo>
                    <a:pt x="22053169" y="9105900"/>
                  </a:lnTo>
                  <a:cubicBezTo>
                    <a:pt x="22122003" y="9105900"/>
                    <a:pt x="22177756" y="9050147"/>
                    <a:pt x="22177756" y="8981440"/>
                  </a:cubicBezTo>
                  <a:lnTo>
                    <a:pt x="22177756" y="140335"/>
                  </a:lnTo>
                  <a:cubicBezTo>
                    <a:pt x="22177756" y="71628"/>
                    <a:pt x="22122003" y="15875"/>
                    <a:pt x="22053169" y="15875"/>
                  </a:cubicBezTo>
                  <a:lnTo>
                    <a:pt x="140462" y="15875"/>
                  </a:lnTo>
                  <a:lnTo>
                    <a:pt x="140462" y="7874"/>
                  </a:lnTo>
                  <a:lnTo>
                    <a:pt x="140462" y="15875"/>
                  </a:lnTo>
                  <a:cubicBezTo>
                    <a:pt x="71628" y="15875"/>
                    <a:pt x="15875" y="71628"/>
                    <a:pt x="15875" y="140335"/>
                  </a:cubicBezTo>
                  <a:close/>
                </a:path>
              </a:pathLst>
            </a:custGeom>
            <a:solidFill>
              <a:srgbClr val="000000">
                <a:alpha val="392"/>
              </a:srgbClr>
            </a:solidFill>
          </p:spPr>
        </p:sp>
      </p:grpSp>
      <p:grpSp>
        <p:nvGrpSpPr>
          <p:cNvPr name="Group 20" id="20"/>
          <p:cNvGrpSpPr/>
          <p:nvPr/>
        </p:nvGrpSpPr>
        <p:grpSpPr>
          <a:xfrm rot="0">
            <a:off x="836860" y="2837110"/>
            <a:ext cx="16614279" cy="681038"/>
            <a:chOff x="0" y="0"/>
            <a:chExt cx="22152372" cy="908050"/>
          </a:xfrm>
        </p:grpSpPr>
        <p:sp>
          <p:nvSpPr>
            <p:cNvPr name="Freeform 21" id="21"/>
            <p:cNvSpPr/>
            <p:nvPr/>
          </p:nvSpPr>
          <p:spPr>
            <a:xfrm flipH="false" flipV="false" rot="0">
              <a:off x="0" y="0"/>
              <a:ext cx="22152356" cy="908050"/>
            </a:xfrm>
            <a:custGeom>
              <a:avLst/>
              <a:gdLst/>
              <a:ahLst/>
              <a:cxnLst/>
              <a:rect r="r" b="b" t="t" l="l"/>
              <a:pathLst>
                <a:path h="908050" w="22152356">
                  <a:moveTo>
                    <a:pt x="0" y="0"/>
                  </a:moveTo>
                  <a:lnTo>
                    <a:pt x="22152356" y="0"/>
                  </a:lnTo>
                  <a:lnTo>
                    <a:pt x="22152356" y="908050"/>
                  </a:lnTo>
                  <a:lnTo>
                    <a:pt x="0" y="908050"/>
                  </a:lnTo>
                  <a:close/>
                </a:path>
              </a:pathLst>
            </a:custGeom>
            <a:solidFill>
              <a:srgbClr val="FFFFFF">
                <a:alpha val="0"/>
              </a:srgbClr>
            </a:solidFill>
          </p:spPr>
        </p:sp>
      </p:grpSp>
      <p:grpSp>
        <p:nvGrpSpPr>
          <p:cNvPr name="Group 22" id="22"/>
          <p:cNvGrpSpPr/>
          <p:nvPr/>
        </p:nvGrpSpPr>
        <p:grpSpPr>
          <a:xfrm rot="0">
            <a:off x="1073200" y="2988469"/>
            <a:ext cx="7829699" cy="378321"/>
            <a:chOff x="0" y="0"/>
            <a:chExt cx="10439598" cy="504428"/>
          </a:xfrm>
        </p:grpSpPr>
        <p:sp>
          <p:nvSpPr>
            <p:cNvPr name="Freeform 23" id="23"/>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24" id="24"/>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10.0</a:t>
              </a:r>
            </a:p>
          </p:txBody>
        </p:sp>
      </p:grpSp>
      <p:grpSp>
        <p:nvGrpSpPr>
          <p:cNvPr name="Group 25" id="25"/>
          <p:cNvGrpSpPr/>
          <p:nvPr/>
        </p:nvGrpSpPr>
        <p:grpSpPr>
          <a:xfrm rot="0">
            <a:off x="9385101" y="2988469"/>
            <a:ext cx="7829699" cy="378321"/>
            <a:chOff x="0" y="0"/>
            <a:chExt cx="10439598" cy="504428"/>
          </a:xfrm>
        </p:grpSpPr>
        <p:sp>
          <p:nvSpPr>
            <p:cNvPr name="Freeform 26" id="26"/>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27" id="27"/>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14.21575749007113</a:t>
              </a:r>
            </a:p>
          </p:txBody>
        </p:sp>
      </p:grpSp>
      <p:grpSp>
        <p:nvGrpSpPr>
          <p:cNvPr name="Group 28" id="28"/>
          <p:cNvGrpSpPr/>
          <p:nvPr/>
        </p:nvGrpSpPr>
        <p:grpSpPr>
          <a:xfrm rot="0">
            <a:off x="836860" y="3518148"/>
            <a:ext cx="16614279" cy="681038"/>
            <a:chOff x="0" y="0"/>
            <a:chExt cx="22152372" cy="908050"/>
          </a:xfrm>
        </p:grpSpPr>
        <p:sp>
          <p:nvSpPr>
            <p:cNvPr name="Freeform 29" id="29"/>
            <p:cNvSpPr/>
            <p:nvPr/>
          </p:nvSpPr>
          <p:spPr>
            <a:xfrm flipH="false" flipV="false" rot="0">
              <a:off x="0" y="0"/>
              <a:ext cx="22152356" cy="908050"/>
            </a:xfrm>
            <a:custGeom>
              <a:avLst/>
              <a:gdLst/>
              <a:ahLst/>
              <a:cxnLst/>
              <a:rect r="r" b="b" t="t" l="l"/>
              <a:pathLst>
                <a:path h="908050" w="22152356">
                  <a:moveTo>
                    <a:pt x="0" y="0"/>
                  </a:moveTo>
                  <a:lnTo>
                    <a:pt x="22152356" y="0"/>
                  </a:lnTo>
                  <a:lnTo>
                    <a:pt x="22152356" y="908050"/>
                  </a:lnTo>
                  <a:lnTo>
                    <a:pt x="0" y="908050"/>
                  </a:lnTo>
                  <a:close/>
                </a:path>
              </a:pathLst>
            </a:custGeom>
            <a:solidFill>
              <a:srgbClr val="000000">
                <a:alpha val="0"/>
              </a:srgbClr>
            </a:solidFill>
          </p:spPr>
        </p:sp>
      </p:grpSp>
      <p:grpSp>
        <p:nvGrpSpPr>
          <p:cNvPr name="Group 30" id="30"/>
          <p:cNvGrpSpPr/>
          <p:nvPr/>
        </p:nvGrpSpPr>
        <p:grpSpPr>
          <a:xfrm rot="0">
            <a:off x="1073200" y="3669506"/>
            <a:ext cx="7829699" cy="378321"/>
            <a:chOff x="0" y="0"/>
            <a:chExt cx="10439598" cy="504428"/>
          </a:xfrm>
        </p:grpSpPr>
        <p:sp>
          <p:nvSpPr>
            <p:cNvPr name="Freeform 31" id="31"/>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32" id="32"/>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10.6</a:t>
              </a:r>
            </a:p>
          </p:txBody>
        </p:sp>
      </p:grpSp>
      <p:grpSp>
        <p:nvGrpSpPr>
          <p:cNvPr name="Group 33" id="33"/>
          <p:cNvGrpSpPr/>
          <p:nvPr/>
        </p:nvGrpSpPr>
        <p:grpSpPr>
          <a:xfrm rot="0">
            <a:off x="9385101" y="3669506"/>
            <a:ext cx="7829699" cy="378321"/>
            <a:chOff x="0" y="0"/>
            <a:chExt cx="10439598" cy="504428"/>
          </a:xfrm>
        </p:grpSpPr>
        <p:sp>
          <p:nvSpPr>
            <p:cNvPr name="Freeform 34" id="34"/>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35" id="35"/>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11.089208400666209</a:t>
              </a:r>
            </a:p>
          </p:txBody>
        </p:sp>
      </p:grpSp>
      <p:grpSp>
        <p:nvGrpSpPr>
          <p:cNvPr name="Group 36" id="36"/>
          <p:cNvGrpSpPr/>
          <p:nvPr/>
        </p:nvGrpSpPr>
        <p:grpSpPr>
          <a:xfrm rot="0">
            <a:off x="836860" y="4199185"/>
            <a:ext cx="16614279" cy="681038"/>
            <a:chOff x="0" y="0"/>
            <a:chExt cx="22152372" cy="908050"/>
          </a:xfrm>
        </p:grpSpPr>
        <p:sp>
          <p:nvSpPr>
            <p:cNvPr name="Freeform 37" id="37"/>
            <p:cNvSpPr/>
            <p:nvPr/>
          </p:nvSpPr>
          <p:spPr>
            <a:xfrm flipH="false" flipV="false" rot="0">
              <a:off x="0" y="0"/>
              <a:ext cx="22152356" cy="908050"/>
            </a:xfrm>
            <a:custGeom>
              <a:avLst/>
              <a:gdLst/>
              <a:ahLst/>
              <a:cxnLst/>
              <a:rect r="r" b="b" t="t" l="l"/>
              <a:pathLst>
                <a:path h="908050" w="22152356">
                  <a:moveTo>
                    <a:pt x="0" y="0"/>
                  </a:moveTo>
                  <a:lnTo>
                    <a:pt x="22152356" y="0"/>
                  </a:lnTo>
                  <a:lnTo>
                    <a:pt x="22152356" y="908050"/>
                  </a:lnTo>
                  <a:lnTo>
                    <a:pt x="0" y="908050"/>
                  </a:lnTo>
                  <a:close/>
                </a:path>
              </a:pathLst>
            </a:custGeom>
            <a:solidFill>
              <a:srgbClr val="FFFFFF">
                <a:alpha val="0"/>
              </a:srgbClr>
            </a:solidFill>
          </p:spPr>
        </p:sp>
      </p:grpSp>
      <p:grpSp>
        <p:nvGrpSpPr>
          <p:cNvPr name="Group 38" id="38"/>
          <p:cNvGrpSpPr/>
          <p:nvPr/>
        </p:nvGrpSpPr>
        <p:grpSpPr>
          <a:xfrm rot="0">
            <a:off x="1073200" y="4350544"/>
            <a:ext cx="7829699" cy="378321"/>
            <a:chOff x="0" y="0"/>
            <a:chExt cx="10439598" cy="504428"/>
          </a:xfrm>
        </p:grpSpPr>
        <p:sp>
          <p:nvSpPr>
            <p:cNvPr name="Freeform 39" id="39"/>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40" id="40"/>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100.0</a:t>
              </a:r>
            </a:p>
          </p:txBody>
        </p:sp>
      </p:grpSp>
      <p:grpSp>
        <p:nvGrpSpPr>
          <p:cNvPr name="Group 41" id="41"/>
          <p:cNvGrpSpPr/>
          <p:nvPr/>
        </p:nvGrpSpPr>
        <p:grpSpPr>
          <a:xfrm rot="0">
            <a:off x="9385101" y="4350544"/>
            <a:ext cx="7829699" cy="378321"/>
            <a:chOff x="0" y="0"/>
            <a:chExt cx="10439598" cy="504428"/>
          </a:xfrm>
        </p:grpSpPr>
        <p:sp>
          <p:nvSpPr>
            <p:cNvPr name="Freeform 42" id="42"/>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43" id="43"/>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99.0644406958086</a:t>
              </a:r>
            </a:p>
          </p:txBody>
        </p:sp>
      </p:grpSp>
      <p:grpSp>
        <p:nvGrpSpPr>
          <p:cNvPr name="Group 44" id="44"/>
          <p:cNvGrpSpPr/>
          <p:nvPr/>
        </p:nvGrpSpPr>
        <p:grpSpPr>
          <a:xfrm rot="0">
            <a:off x="836860" y="4880222"/>
            <a:ext cx="16614279" cy="681038"/>
            <a:chOff x="0" y="0"/>
            <a:chExt cx="22152372" cy="908050"/>
          </a:xfrm>
        </p:grpSpPr>
        <p:sp>
          <p:nvSpPr>
            <p:cNvPr name="Freeform 45" id="45"/>
            <p:cNvSpPr/>
            <p:nvPr/>
          </p:nvSpPr>
          <p:spPr>
            <a:xfrm flipH="false" flipV="false" rot="0">
              <a:off x="0" y="0"/>
              <a:ext cx="22152356" cy="908050"/>
            </a:xfrm>
            <a:custGeom>
              <a:avLst/>
              <a:gdLst/>
              <a:ahLst/>
              <a:cxnLst/>
              <a:rect r="r" b="b" t="t" l="l"/>
              <a:pathLst>
                <a:path h="908050" w="22152356">
                  <a:moveTo>
                    <a:pt x="0" y="0"/>
                  </a:moveTo>
                  <a:lnTo>
                    <a:pt x="22152356" y="0"/>
                  </a:lnTo>
                  <a:lnTo>
                    <a:pt x="22152356" y="908050"/>
                  </a:lnTo>
                  <a:lnTo>
                    <a:pt x="0" y="908050"/>
                  </a:lnTo>
                  <a:close/>
                </a:path>
              </a:pathLst>
            </a:custGeom>
            <a:solidFill>
              <a:srgbClr val="000000">
                <a:alpha val="0"/>
              </a:srgbClr>
            </a:solidFill>
          </p:spPr>
        </p:sp>
      </p:grpSp>
      <p:grpSp>
        <p:nvGrpSpPr>
          <p:cNvPr name="Group 46" id="46"/>
          <p:cNvGrpSpPr/>
          <p:nvPr/>
        </p:nvGrpSpPr>
        <p:grpSpPr>
          <a:xfrm rot="0">
            <a:off x="1073200" y="5031581"/>
            <a:ext cx="7829699" cy="378321"/>
            <a:chOff x="0" y="0"/>
            <a:chExt cx="10439598" cy="504428"/>
          </a:xfrm>
        </p:grpSpPr>
        <p:sp>
          <p:nvSpPr>
            <p:cNvPr name="Freeform 47" id="47"/>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48" id="48"/>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100.1</a:t>
              </a:r>
            </a:p>
          </p:txBody>
        </p:sp>
      </p:grpSp>
      <p:grpSp>
        <p:nvGrpSpPr>
          <p:cNvPr name="Group 49" id="49"/>
          <p:cNvGrpSpPr/>
          <p:nvPr/>
        </p:nvGrpSpPr>
        <p:grpSpPr>
          <a:xfrm rot="0">
            <a:off x="9385101" y="5031581"/>
            <a:ext cx="7829699" cy="378321"/>
            <a:chOff x="0" y="0"/>
            <a:chExt cx="10439598" cy="504428"/>
          </a:xfrm>
        </p:grpSpPr>
        <p:sp>
          <p:nvSpPr>
            <p:cNvPr name="Freeform 50" id="50"/>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51" id="51"/>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100.26894242175479</a:t>
              </a:r>
            </a:p>
          </p:txBody>
        </p:sp>
      </p:grpSp>
      <p:grpSp>
        <p:nvGrpSpPr>
          <p:cNvPr name="Group 52" id="52"/>
          <p:cNvGrpSpPr/>
          <p:nvPr/>
        </p:nvGrpSpPr>
        <p:grpSpPr>
          <a:xfrm rot="0">
            <a:off x="836860" y="5561260"/>
            <a:ext cx="16614279" cy="681038"/>
            <a:chOff x="0" y="0"/>
            <a:chExt cx="22152372" cy="908050"/>
          </a:xfrm>
        </p:grpSpPr>
        <p:sp>
          <p:nvSpPr>
            <p:cNvPr name="Freeform 53" id="53"/>
            <p:cNvSpPr/>
            <p:nvPr/>
          </p:nvSpPr>
          <p:spPr>
            <a:xfrm flipH="false" flipV="false" rot="0">
              <a:off x="0" y="0"/>
              <a:ext cx="22152356" cy="908050"/>
            </a:xfrm>
            <a:custGeom>
              <a:avLst/>
              <a:gdLst/>
              <a:ahLst/>
              <a:cxnLst/>
              <a:rect r="r" b="b" t="t" l="l"/>
              <a:pathLst>
                <a:path h="908050" w="22152356">
                  <a:moveTo>
                    <a:pt x="0" y="0"/>
                  </a:moveTo>
                  <a:lnTo>
                    <a:pt x="22152356" y="0"/>
                  </a:lnTo>
                  <a:lnTo>
                    <a:pt x="22152356" y="908050"/>
                  </a:lnTo>
                  <a:lnTo>
                    <a:pt x="0" y="908050"/>
                  </a:lnTo>
                  <a:close/>
                </a:path>
              </a:pathLst>
            </a:custGeom>
            <a:solidFill>
              <a:srgbClr val="FFFFFF">
                <a:alpha val="0"/>
              </a:srgbClr>
            </a:solidFill>
          </p:spPr>
        </p:sp>
      </p:grpSp>
      <p:grpSp>
        <p:nvGrpSpPr>
          <p:cNvPr name="Group 54" id="54"/>
          <p:cNvGrpSpPr/>
          <p:nvPr/>
        </p:nvGrpSpPr>
        <p:grpSpPr>
          <a:xfrm rot="0">
            <a:off x="1073200" y="5712619"/>
            <a:ext cx="7829699" cy="378321"/>
            <a:chOff x="0" y="0"/>
            <a:chExt cx="10439598" cy="504428"/>
          </a:xfrm>
        </p:grpSpPr>
        <p:sp>
          <p:nvSpPr>
            <p:cNvPr name="Freeform 55" id="55"/>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56" id="56"/>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100.2</a:t>
              </a:r>
            </a:p>
          </p:txBody>
        </p:sp>
      </p:grpSp>
      <p:grpSp>
        <p:nvGrpSpPr>
          <p:cNvPr name="Group 57" id="57"/>
          <p:cNvGrpSpPr/>
          <p:nvPr/>
        </p:nvGrpSpPr>
        <p:grpSpPr>
          <a:xfrm rot="0">
            <a:off x="9385101" y="5712619"/>
            <a:ext cx="7829699" cy="378321"/>
            <a:chOff x="0" y="0"/>
            <a:chExt cx="10439598" cy="504428"/>
          </a:xfrm>
        </p:grpSpPr>
        <p:sp>
          <p:nvSpPr>
            <p:cNvPr name="Freeform 58" id="58"/>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59" id="59"/>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92.01393325594782</a:t>
              </a:r>
            </a:p>
          </p:txBody>
        </p:sp>
      </p:grpSp>
      <p:grpSp>
        <p:nvGrpSpPr>
          <p:cNvPr name="Group 60" id="60"/>
          <p:cNvGrpSpPr/>
          <p:nvPr/>
        </p:nvGrpSpPr>
        <p:grpSpPr>
          <a:xfrm rot="0">
            <a:off x="836860" y="6242297"/>
            <a:ext cx="16614279" cy="681038"/>
            <a:chOff x="0" y="0"/>
            <a:chExt cx="22152372" cy="908050"/>
          </a:xfrm>
        </p:grpSpPr>
        <p:sp>
          <p:nvSpPr>
            <p:cNvPr name="Freeform 61" id="61"/>
            <p:cNvSpPr/>
            <p:nvPr/>
          </p:nvSpPr>
          <p:spPr>
            <a:xfrm flipH="false" flipV="false" rot="0">
              <a:off x="0" y="0"/>
              <a:ext cx="22152356" cy="908050"/>
            </a:xfrm>
            <a:custGeom>
              <a:avLst/>
              <a:gdLst/>
              <a:ahLst/>
              <a:cxnLst/>
              <a:rect r="r" b="b" t="t" l="l"/>
              <a:pathLst>
                <a:path h="908050" w="22152356">
                  <a:moveTo>
                    <a:pt x="0" y="0"/>
                  </a:moveTo>
                  <a:lnTo>
                    <a:pt x="22152356" y="0"/>
                  </a:lnTo>
                  <a:lnTo>
                    <a:pt x="22152356" y="908050"/>
                  </a:lnTo>
                  <a:lnTo>
                    <a:pt x="0" y="908050"/>
                  </a:lnTo>
                  <a:close/>
                </a:path>
              </a:pathLst>
            </a:custGeom>
            <a:solidFill>
              <a:srgbClr val="000000">
                <a:alpha val="0"/>
              </a:srgbClr>
            </a:solidFill>
          </p:spPr>
        </p:sp>
      </p:grpSp>
      <p:grpSp>
        <p:nvGrpSpPr>
          <p:cNvPr name="Group 62" id="62"/>
          <p:cNvGrpSpPr/>
          <p:nvPr/>
        </p:nvGrpSpPr>
        <p:grpSpPr>
          <a:xfrm rot="0">
            <a:off x="1073200" y="6393656"/>
            <a:ext cx="7829699" cy="378321"/>
            <a:chOff x="0" y="0"/>
            <a:chExt cx="10439598" cy="504428"/>
          </a:xfrm>
        </p:grpSpPr>
        <p:sp>
          <p:nvSpPr>
            <p:cNvPr name="Freeform 63" id="63"/>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64" id="64"/>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100.4</a:t>
              </a:r>
            </a:p>
          </p:txBody>
        </p:sp>
      </p:grpSp>
      <p:grpSp>
        <p:nvGrpSpPr>
          <p:cNvPr name="Group 65" id="65"/>
          <p:cNvGrpSpPr/>
          <p:nvPr/>
        </p:nvGrpSpPr>
        <p:grpSpPr>
          <a:xfrm rot="0">
            <a:off x="9385101" y="6393656"/>
            <a:ext cx="7829699" cy="378321"/>
            <a:chOff x="0" y="0"/>
            <a:chExt cx="10439598" cy="504428"/>
          </a:xfrm>
        </p:grpSpPr>
        <p:sp>
          <p:nvSpPr>
            <p:cNvPr name="Freeform 66" id="66"/>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67" id="67"/>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78.19864523226393</a:t>
              </a:r>
            </a:p>
          </p:txBody>
        </p:sp>
      </p:grpSp>
      <p:grpSp>
        <p:nvGrpSpPr>
          <p:cNvPr name="Group 68" id="68"/>
          <p:cNvGrpSpPr/>
          <p:nvPr/>
        </p:nvGrpSpPr>
        <p:grpSpPr>
          <a:xfrm rot="0">
            <a:off x="836860" y="6923335"/>
            <a:ext cx="16614279" cy="681038"/>
            <a:chOff x="0" y="0"/>
            <a:chExt cx="22152372" cy="908050"/>
          </a:xfrm>
        </p:grpSpPr>
        <p:sp>
          <p:nvSpPr>
            <p:cNvPr name="Freeform 69" id="69"/>
            <p:cNvSpPr/>
            <p:nvPr/>
          </p:nvSpPr>
          <p:spPr>
            <a:xfrm flipH="false" flipV="false" rot="0">
              <a:off x="0" y="0"/>
              <a:ext cx="22152356" cy="908050"/>
            </a:xfrm>
            <a:custGeom>
              <a:avLst/>
              <a:gdLst/>
              <a:ahLst/>
              <a:cxnLst/>
              <a:rect r="r" b="b" t="t" l="l"/>
              <a:pathLst>
                <a:path h="908050" w="22152356">
                  <a:moveTo>
                    <a:pt x="0" y="0"/>
                  </a:moveTo>
                  <a:lnTo>
                    <a:pt x="22152356" y="0"/>
                  </a:lnTo>
                  <a:lnTo>
                    <a:pt x="22152356" y="908050"/>
                  </a:lnTo>
                  <a:lnTo>
                    <a:pt x="0" y="908050"/>
                  </a:lnTo>
                  <a:close/>
                </a:path>
              </a:pathLst>
            </a:custGeom>
            <a:solidFill>
              <a:srgbClr val="FFFFFF">
                <a:alpha val="0"/>
              </a:srgbClr>
            </a:solidFill>
          </p:spPr>
        </p:sp>
      </p:grpSp>
      <p:grpSp>
        <p:nvGrpSpPr>
          <p:cNvPr name="Group 70" id="70"/>
          <p:cNvGrpSpPr/>
          <p:nvPr/>
        </p:nvGrpSpPr>
        <p:grpSpPr>
          <a:xfrm rot="0">
            <a:off x="1073200" y="7074694"/>
            <a:ext cx="7829699" cy="378321"/>
            <a:chOff x="0" y="0"/>
            <a:chExt cx="10439598" cy="504428"/>
          </a:xfrm>
        </p:grpSpPr>
        <p:sp>
          <p:nvSpPr>
            <p:cNvPr name="Freeform 71" id="71"/>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72" id="72"/>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100.41</a:t>
              </a:r>
            </a:p>
          </p:txBody>
        </p:sp>
      </p:grpSp>
      <p:grpSp>
        <p:nvGrpSpPr>
          <p:cNvPr name="Group 73" id="73"/>
          <p:cNvGrpSpPr/>
          <p:nvPr/>
        </p:nvGrpSpPr>
        <p:grpSpPr>
          <a:xfrm rot="0">
            <a:off x="9385101" y="7074694"/>
            <a:ext cx="7829699" cy="378321"/>
            <a:chOff x="0" y="0"/>
            <a:chExt cx="10439598" cy="504428"/>
          </a:xfrm>
        </p:grpSpPr>
        <p:sp>
          <p:nvSpPr>
            <p:cNvPr name="Freeform 74" id="74"/>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75" id="75"/>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78.25489714964806</a:t>
              </a:r>
            </a:p>
          </p:txBody>
        </p:sp>
      </p:grpSp>
      <p:grpSp>
        <p:nvGrpSpPr>
          <p:cNvPr name="Group 76" id="76"/>
          <p:cNvGrpSpPr/>
          <p:nvPr/>
        </p:nvGrpSpPr>
        <p:grpSpPr>
          <a:xfrm rot="0">
            <a:off x="836860" y="7604372"/>
            <a:ext cx="16614279" cy="681038"/>
            <a:chOff x="0" y="0"/>
            <a:chExt cx="22152372" cy="908050"/>
          </a:xfrm>
        </p:grpSpPr>
        <p:sp>
          <p:nvSpPr>
            <p:cNvPr name="Freeform 77" id="77"/>
            <p:cNvSpPr/>
            <p:nvPr/>
          </p:nvSpPr>
          <p:spPr>
            <a:xfrm flipH="false" flipV="false" rot="0">
              <a:off x="0" y="0"/>
              <a:ext cx="22152356" cy="908050"/>
            </a:xfrm>
            <a:custGeom>
              <a:avLst/>
              <a:gdLst/>
              <a:ahLst/>
              <a:cxnLst/>
              <a:rect r="r" b="b" t="t" l="l"/>
              <a:pathLst>
                <a:path h="908050" w="22152356">
                  <a:moveTo>
                    <a:pt x="0" y="0"/>
                  </a:moveTo>
                  <a:lnTo>
                    <a:pt x="22152356" y="0"/>
                  </a:lnTo>
                  <a:lnTo>
                    <a:pt x="22152356" y="908050"/>
                  </a:lnTo>
                  <a:lnTo>
                    <a:pt x="0" y="908050"/>
                  </a:lnTo>
                  <a:close/>
                </a:path>
              </a:pathLst>
            </a:custGeom>
            <a:solidFill>
              <a:srgbClr val="000000">
                <a:alpha val="0"/>
              </a:srgbClr>
            </a:solidFill>
          </p:spPr>
        </p:sp>
      </p:grpSp>
      <p:grpSp>
        <p:nvGrpSpPr>
          <p:cNvPr name="Group 78" id="78"/>
          <p:cNvGrpSpPr/>
          <p:nvPr/>
        </p:nvGrpSpPr>
        <p:grpSpPr>
          <a:xfrm rot="0">
            <a:off x="1073200" y="7755731"/>
            <a:ext cx="7829699" cy="378321"/>
            <a:chOff x="0" y="0"/>
            <a:chExt cx="10439598" cy="504428"/>
          </a:xfrm>
        </p:grpSpPr>
        <p:sp>
          <p:nvSpPr>
            <p:cNvPr name="Freeform 79" id="79"/>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80" id="80"/>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100.8</a:t>
              </a:r>
            </a:p>
          </p:txBody>
        </p:sp>
      </p:grpSp>
      <p:grpSp>
        <p:nvGrpSpPr>
          <p:cNvPr name="Group 81" id="81"/>
          <p:cNvGrpSpPr/>
          <p:nvPr/>
        </p:nvGrpSpPr>
        <p:grpSpPr>
          <a:xfrm rot="0">
            <a:off x="9385101" y="7755731"/>
            <a:ext cx="7829699" cy="378321"/>
            <a:chOff x="0" y="0"/>
            <a:chExt cx="10439598" cy="504428"/>
          </a:xfrm>
        </p:grpSpPr>
        <p:sp>
          <p:nvSpPr>
            <p:cNvPr name="Freeform 82" id="82"/>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83" id="83"/>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93.54851159810144</a:t>
              </a:r>
            </a:p>
          </p:txBody>
        </p:sp>
      </p:grpSp>
      <p:grpSp>
        <p:nvGrpSpPr>
          <p:cNvPr name="Group 84" id="84"/>
          <p:cNvGrpSpPr/>
          <p:nvPr/>
        </p:nvGrpSpPr>
        <p:grpSpPr>
          <a:xfrm rot="0">
            <a:off x="836860" y="8285410"/>
            <a:ext cx="16614279" cy="681038"/>
            <a:chOff x="0" y="0"/>
            <a:chExt cx="22152372" cy="908050"/>
          </a:xfrm>
        </p:grpSpPr>
        <p:sp>
          <p:nvSpPr>
            <p:cNvPr name="Freeform 85" id="85"/>
            <p:cNvSpPr/>
            <p:nvPr/>
          </p:nvSpPr>
          <p:spPr>
            <a:xfrm flipH="false" flipV="false" rot="0">
              <a:off x="0" y="0"/>
              <a:ext cx="22152356" cy="908050"/>
            </a:xfrm>
            <a:custGeom>
              <a:avLst/>
              <a:gdLst/>
              <a:ahLst/>
              <a:cxnLst/>
              <a:rect r="r" b="b" t="t" l="l"/>
              <a:pathLst>
                <a:path h="908050" w="22152356">
                  <a:moveTo>
                    <a:pt x="0" y="0"/>
                  </a:moveTo>
                  <a:lnTo>
                    <a:pt x="22152356" y="0"/>
                  </a:lnTo>
                  <a:lnTo>
                    <a:pt x="22152356" y="908050"/>
                  </a:lnTo>
                  <a:lnTo>
                    <a:pt x="0" y="908050"/>
                  </a:lnTo>
                  <a:close/>
                </a:path>
              </a:pathLst>
            </a:custGeom>
            <a:solidFill>
              <a:srgbClr val="FFFFFF">
                <a:alpha val="0"/>
              </a:srgbClr>
            </a:solidFill>
          </p:spPr>
        </p:sp>
      </p:grpSp>
      <p:grpSp>
        <p:nvGrpSpPr>
          <p:cNvPr name="Group 86" id="86"/>
          <p:cNvGrpSpPr/>
          <p:nvPr/>
        </p:nvGrpSpPr>
        <p:grpSpPr>
          <a:xfrm rot="0">
            <a:off x="1073200" y="8436769"/>
            <a:ext cx="7829699" cy="378321"/>
            <a:chOff x="0" y="0"/>
            <a:chExt cx="10439598" cy="504428"/>
          </a:xfrm>
        </p:grpSpPr>
        <p:sp>
          <p:nvSpPr>
            <p:cNvPr name="Freeform 87" id="87"/>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88" id="88"/>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101.5</a:t>
              </a:r>
            </a:p>
          </p:txBody>
        </p:sp>
      </p:grpSp>
      <p:grpSp>
        <p:nvGrpSpPr>
          <p:cNvPr name="Group 89" id="89"/>
          <p:cNvGrpSpPr/>
          <p:nvPr/>
        </p:nvGrpSpPr>
        <p:grpSpPr>
          <a:xfrm rot="0">
            <a:off x="9385101" y="8436769"/>
            <a:ext cx="7829699" cy="378321"/>
            <a:chOff x="0" y="0"/>
            <a:chExt cx="10439598" cy="504428"/>
          </a:xfrm>
        </p:grpSpPr>
        <p:sp>
          <p:nvSpPr>
            <p:cNvPr name="Freeform 90" id="90"/>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91" id="91"/>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67.77842565860595</a:t>
              </a:r>
            </a:p>
          </p:txBody>
        </p:sp>
      </p:grpSp>
      <p:grpSp>
        <p:nvGrpSpPr>
          <p:cNvPr name="Group 92" id="92"/>
          <p:cNvGrpSpPr/>
          <p:nvPr/>
        </p:nvGrpSpPr>
        <p:grpSpPr>
          <a:xfrm rot="0">
            <a:off x="836860" y="8966448"/>
            <a:ext cx="16614279" cy="681038"/>
            <a:chOff x="0" y="0"/>
            <a:chExt cx="22152372" cy="908050"/>
          </a:xfrm>
        </p:grpSpPr>
        <p:sp>
          <p:nvSpPr>
            <p:cNvPr name="Freeform 93" id="93"/>
            <p:cNvSpPr/>
            <p:nvPr/>
          </p:nvSpPr>
          <p:spPr>
            <a:xfrm flipH="false" flipV="false" rot="0">
              <a:off x="0" y="0"/>
              <a:ext cx="22152356" cy="908050"/>
            </a:xfrm>
            <a:custGeom>
              <a:avLst/>
              <a:gdLst/>
              <a:ahLst/>
              <a:cxnLst/>
              <a:rect r="r" b="b" t="t" l="l"/>
              <a:pathLst>
                <a:path h="908050" w="22152356">
                  <a:moveTo>
                    <a:pt x="0" y="0"/>
                  </a:moveTo>
                  <a:lnTo>
                    <a:pt x="22152356" y="0"/>
                  </a:lnTo>
                  <a:lnTo>
                    <a:pt x="22152356" y="908050"/>
                  </a:lnTo>
                  <a:lnTo>
                    <a:pt x="0" y="908050"/>
                  </a:lnTo>
                  <a:close/>
                </a:path>
              </a:pathLst>
            </a:custGeom>
            <a:solidFill>
              <a:srgbClr val="000000">
                <a:alpha val="0"/>
              </a:srgbClr>
            </a:solidFill>
          </p:spPr>
        </p:sp>
      </p:grpSp>
      <p:grpSp>
        <p:nvGrpSpPr>
          <p:cNvPr name="Group 94" id="94"/>
          <p:cNvGrpSpPr/>
          <p:nvPr/>
        </p:nvGrpSpPr>
        <p:grpSpPr>
          <a:xfrm rot="0">
            <a:off x="1073200" y="9117806"/>
            <a:ext cx="7829699" cy="378321"/>
            <a:chOff x="0" y="0"/>
            <a:chExt cx="10439598" cy="504428"/>
          </a:xfrm>
        </p:grpSpPr>
        <p:sp>
          <p:nvSpPr>
            <p:cNvPr name="Freeform 95" id="95"/>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96" id="96"/>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101.52</a:t>
              </a:r>
            </a:p>
          </p:txBody>
        </p:sp>
      </p:grpSp>
      <p:grpSp>
        <p:nvGrpSpPr>
          <p:cNvPr name="Group 97" id="97"/>
          <p:cNvGrpSpPr/>
          <p:nvPr/>
        </p:nvGrpSpPr>
        <p:grpSpPr>
          <a:xfrm rot="0">
            <a:off x="9385101" y="9117806"/>
            <a:ext cx="7829699" cy="378321"/>
            <a:chOff x="0" y="0"/>
            <a:chExt cx="10439598" cy="504428"/>
          </a:xfrm>
        </p:grpSpPr>
        <p:sp>
          <p:nvSpPr>
            <p:cNvPr name="Freeform 98" id="98"/>
            <p:cNvSpPr/>
            <p:nvPr/>
          </p:nvSpPr>
          <p:spPr>
            <a:xfrm flipH="false" flipV="false" rot="0">
              <a:off x="0" y="0"/>
              <a:ext cx="10439598" cy="504428"/>
            </a:xfrm>
            <a:custGeom>
              <a:avLst/>
              <a:gdLst/>
              <a:ahLst/>
              <a:cxnLst/>
              <a:rect r="r" b="b" t="t" l="l"/>
              <a:pathLst>
                <a:path h="504428" w="10439598">
                  <a:moveTo>
                    <a:pt x="0" y="0"/>
                  </a:moveTo>
                  <a:lnTo>
                    <a:pt x="10439598" y="0"/>
                  </a:lnTo>
                  <a:lnTo>
                    <a:pt x="10439598" y="504428"/>
                  </a:lnTo>
                  <a:lnTo>
                    <a:pt x="0" y="504428"/>
                  </a:lnTo>
                  <a:close/>
                </a:path>
              </a:pathLst>
            </a:custGeom>
            <a:solidFill>
              <a:srgbClr val="000000">
                <a:alpha val="0"/>
              </a:srgbClr>
            </a:solidFill>
          </p:spPr>
        </p:sp>
        <p:sp>
          <p:nvSpPr>
            <p:cNvPr name="TextBox 99" id="99"/>
            <p:cNvSpPr txBox="true"/>
            <p:nvPr/>
          </p:nvSpPr>
          <p:spPr>
            <a:xfrm>
              <a:off x="0" y="-133350"/>
              <a:ext cx="10439598" cy="637778"/>
            </a:xfrm>
            <a:prstGeom prst="rect">
              <a:avLst/>
            </a:prstGeom>
          </p:spPr>
          <p:txBody>
            <a:bodyPr anchor="t" rtlCol="false" tIns="0" lIns="0" bIns="0" rIns="0"/>
            <a:lstStyle/>
            <a:p>
              <a:pPr algn="l">
                <a:lnSpc>
                  <a:spcPts val="3524"/>
                </a:lnSpc>
              </a:pPr>
              <a:r>
                <a:rPr lang="en-US" sz="1812">
                  <a:solidFill>
                    <a:srgbClr val="2C2926"/>
                  </a:solidFill>
                  <a:latin typeface="Inter"/>
                  <a:ea typeface="Inter"/>
                  <a:cs typeface="Inter"/>
                  <a:sym typeface="Inter"/>
                </a:rPr>
                <a:t>78.25489714964806</a:t>
              </a: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grpSp>
        <p:nvGrpSpPr>
          <p:cNvPr name="Group 5" id="5"/>
          <p:cNvGrpSpPr/>
          <p:nvPr/>
        </p:nvGrpSpPr>
        <p:grpSpPr>
          <a:xfrm rot="0">
            <a:off x="992238" y="1006971"/>
            <a:ext cx="7088237" cy="885974"/>
            <a:chOff x="0" y="0"/>
            <a:chExt cx="9450983" cy="1181298"/>
          </a:xfrm>
        </p:grpSpPr>
        <p:sp>
          <p:nvSpPr>
            <p:cNvPr name="Freeform 6" id="6"/>
            <p:cNvSpPr/>
            <p:nvPr/>
          </p:nvSpPr>
          <p:spPr>
            <a:xfrm flipH="false" flipV="false" rot="0">
              <a:off x="0" y="0"/>
              <a:ext cx="9450984" cy="1181298"/>
            </a:xfrm>
            <a:custGeom>
              <a:avLst/>
              <a:gdLst/>
              <a:ahLst/>
              <a:cxnLst/>
              <a:rect r="r" b="b" t="t" l="l"/>
              <a:pathLst>
                <a:path h="1181298" w="9450984">
                  <a:moveTo>
                    <a:pt x="0" y="0"/>
                  </a:moveTo>
                  <a:lnTo>
                    <a:pt x="9450984" y="0"/>
                  </a:lnTo>
                  <a:lnTo>
                    <a:pt x="9450984" y="1181298"/>
                  </a:lnTo>
                  <a:lnTo>
                    <a:pt x="0" y="1181298"/>
                  </a:lnTo>
                  <a:close/>
                </a:path>
              </a:pathLst>
            </a:custGeom>
            <a:solidFill>
              <a:srgbClr val="000000">
                <a:alpha val="0"/>
              </a:srgbClr>
            </a:solidFill>
          </p:spPr>
        </p:sp>
        <p:sp>
          <p:nvSpPr>
            <p:cNvPr name="TextBox 7" id="7"/>
            <p:cNvSpPr txBox="true"/>
            <p:nvPr/>
          </p:nvSpPr>
          <p:spPr>
            <a:xfrm>
              <a:off x="0" y="-161925"/>
              <a:ext cx="9450983" cy="1343223"/>
            </a:xfrm>
            <a:prstGeom prst="rect">
              <a:avLst/>
            </a:prstGeom>
          </p:spPr>
          <p:txBody>
            <a:bodyPr anchor="t" rtlCol="false" tIns="0" lIns="0" bIns="0" rIns="0"/>
            <a:lstStyle/>
            <a:p>
              <a:pPr algn="l">
                <a:lnSpc>
                  <a:spcPts val="8324"/>
                </a:lnSpc>
              </a:pPr>
              <a:r>
                <a:rPr lang="en-US" b="true" sz="5562">
                  <a:solidFill>
                    <a:srgbClr val="2C2926"/>
                  </a:solidFill>
                  <a:latin typeface="Bricolage Grotesque Bold"/>
                  <a:ea typeface="Bricolage Grotesque Bold"/>
                  <a:cs typeface="Bricolage Grotesque Bold"/>
                  <a:sym typeface="Bricolage Grotesque Bold"/>
                </a:rPr>
                <a:t>Models Evaluation</a:t>
              </a:r>
            </a:p>
          </p:txBody>
        </p:sp>
      </p:grpSp>
      <p:grpSp>
        <p:nvGrpSpPr>
          <p:cNvPr name="Group 8" id="8"/>
          <p:cNvGrpSpPr/>
          <p:nvPr/>
        </p:nvGrpSpPr>
        <p:grpSpPr>
          <a:xfrm rot="0">
            <a:off x="986284" y="2454027"/>
            <a:ext cx="16315433" cy="843855"/>
            <a:chOff x="0" y="0"/>
            <a:chExt cx="21753910" cy="1125140"/>
          </a:xfrm>
        </p:grpSpPr>
        <p:sp>
          <p:nvSpPr>
            <p:cNvPr name="Freeform 9" id="9"/>
            <p:cNvSpPr/>
            <p:nvPr/>
          </p:nvSpPr>
          <p:spPr>
            <a:xfrm flipH="false" flipV="false" rot="0">
              <a:off x="0" y="0"/>
              <a:ext cx="21753957" cy="1125220"/>
            </a:xfrm>
            <a:custGeom>
              <a:avLst/>
              <a:gdLst/>
              <a:ahLst/>
              <a:cxnLst/>
              <a:rect r="r" b="b" t="t" l="l"/>
              <a:pathLst>
                <a:path h="1125220" w="21753957">
                  <a:moveTo>
                    <a:pt x="0" y="166751"/>
                  </a:moveTo>
                  <a:cubicBezTo>
                    <a:pt x="0" y="74549"/>
                    <a:pt x="75692" y="0"/>
                    <a:pt x="168910" y="0"/>
                  </a:cubicBezTo>
                  <a:lnTo>
                    <a:pt x="21585047" y="0"/>
                  </a:lnTo>
                  <a:lnTo>
                    <a:pt x="21585047" y="7874"/>
                  </a:lnTo>
                  <a:lnTo>
                    <a:pt x="21585047" y="0"/>
                  </a:lnTo>
                  <a:cubicBezTo>
                    <a:pt x="21678264" y="0"/>
                    <a:pt x="21753957" y="74549"/>
                    <a:pt x="21753957" y="166751"/>
                  </a:cubicBezTo>
                  <a:lnTo>
                    <a:pt x="21746083" y="166751"/>
                  </a:lnTo>
                  <a:lnTo>
                    <a:pt x="21753957" y="166751"/>
                  </a:lnTo>
                  <a:lnTo>
                    <a:pt x="21753957" y="958469"/>
                  </a:lnTo>
                  <a:lnTo>
                    <a:pt x="21746083" y="958469"/>
                  </a:lnTo>
                  <a:lnTo>
                    <a:pt x="21753957" y="958469"/>
                  </a:lnTo>
                  <a:cubicBezTo>
                    <a:pt x="21753957" y="1050671"/>
                    <a:pt x="21678264" y="1125220"/>
                    <a:pt x="21585047" y="1125220"/>
                  </a:cubicBezTo>
                  <a:lnTo>
                    <a:pt x="21585047" y="1117346"/>
                  </a:lnTo>
                  <a:lnTo>
                    <a:pt x="21585047" y="1125220"/>
                  </a:lnTo>
                  <a:lnTo>
                    <a:pt x="168910" y="1125220"/>
                  </a:lnTo>
                  <a:lnTo>
                    <a:pt x="168910" y="1117346"/>
                  </a:lnTo>
                  <a:lnTo>
                    <a:pt x="168910" y="1125220"/>
                  </a:lnTo>
                  <a:cubicBezTo>
                    <a:pt x="75692" y="1125093"/>
                    <a:pt x="0" y="1050544"/>
                    <a:pt x="0" y="958469"/>
                  </a:cubicBezTo>
                  <a:lnTo>
                    <a:pt x="0" y="166751"/>
                  </a:lnTo>
                  <a:lnTo>
                    <a:pt x="7874" y="166751"/>
                  </a:lnTo>
                  <a:lnTo>
                    <a:pt x="0" y="166751"/>
                  </a:lnTo>
                  <a:moveTo>
                    <a:pt x="15875" y="166751"/>
                  </a:moveTo>
                  <a:lnTo>
                    <a:pt x="15875" y="958469"/>
                  </a:lnTo>
                  <a:lnTo>
                    <a:pt x="7874" y="958469"/>
                  </a:lnTo>
                  <a:lnTo>
                    <a:pt x="15748" y="958469"/>
                  </a:lnTo>
                  <a:cubicBezTo>
                    <a:pt x="15748" y="1041654"/>
                    <a:pt x="84201" y="1109345"/>
                    <a:pt x="168783" y="1109345"/>
                  </a:cubicBezTo>
                  <a:lnTo>
                    <a:pt x="21585047" y="1109345"/>
                  </a:lnTo>
                  <a:cubicBezTo>
                    <a:pt x="21669629" y="1109345"/>
                    <a:pt x="21738082" y="1041654"/>
                    <a:pt x="21738082" y="958469"/>
                  </a:cubicBezTo>
                  <a:lnTo>
                    <a:pt x="21738082" y="166751"/>
                  </a:lnTo>
                  <a:cubicBezTo>
                    <a:pt x="21738082" y="83566"/>
                    <a:pt x="21669629" y="15875"/>
                    <a:pt x="21585047" y="15875"/>
                  </a:cubicBezTo>
                  <a:lnTo>
                    <a:pt x="168910" y="15875"/>
                  </a:lnTo>
                  <a:lnTo>
                    <a:pt x="168910" y="7874"/>
                  </a:lnTo>
                  <a:lnTo>
                    <a:pt x="168910" y="15748"/>
                  </a:lnTo>
                  <a:cubicBezTo>
                    <a:pt x="84328" y="15875"/>
                    <a:pt x="15875" y="83566"/>
                    <a:pt x="15875" y="166751"/>
                  </a:cubicBezTo>
                  <a:close/>
                </a:path>
              </a:pathLst>
            </a:custGeom>
            <a:solidFill>
              <a:srgbClr val="000000">
                <a:alpha val="392"/>
              </a:srgbClr>
            </a:solidFill>
          </p:spPr>
        </p:sp>
      </p:grpSp>
      <p:grpSp>
        <p:nvGrpSpPr>
          <p:cNvPr name="Group 10" id="10"/>
          <p:cNvGrpSpPr/>
          <p:nvPr/>
        </p:nvGrpSpPr>
        <p:grpSpPr>
          <a:xfrm rot="0">
            <a:off x="1001762" y="2469505"/>
            <a:ext cx="16282839" cy="812899"/>
            <a:chOff x="0" y="0"/>
            <a:chExt cx="21710452" cy="1083865"/>
          </a:xfrm>
        </p:grpSpPr>
        <p:sp>
          <p:nvSpPr>
            <p:cNvPr name="Freeform 11" id="11"/>
            <p:cNvSpPr/>
            <p:nvPr/>
          </p:nvSpPr>
          <p:spPr>
            <a:xfrm flipH="false" flipV="false" rot="0">
              <a:off x="0" y="0"/>
              <a:ext cx="21710396" cy="1083818"/>
            </a:xfrm>
            <a:custGeom>
              <a:avLst/>
              <a:gdLst/>
              <a:ahLst/>
              <a:cxnLst/>
              <a:rect r="r" b="b" t="t" l="l"/>
              <a:pathLst>
                <a:path h="1083818" w="21710396">
                  <a:moveTo>
                    <a:pt x="0" y="0"/>
                  </a:moveTo>
                  <a:lnTo>
                    <a:pt x="21710396" y="0"/>
                  </a:lnTo>
                  <a:lnTo>
                    <a:pt x="21710396" y="1083818"/>
                  </a:lnTo>
                  <a:lnTo>
                    <a:pt x="0" y="1083818"/>
                  </a:lnTo>
                  <a:close/>
                </a:path>
              </a:pathLst>
            </a:custGeom>
            <a:solidFill>
              <a:srgbClr val="FFFFFF">
                <a:alpha val="0"/>
              </a:srgbClr>
            </a:solidFill>
          </p:spPr>
        </p:sp>
      </p:grpSp>
      <p:grpSp>
        <p:nvGrpSpPr>
          <p:cNvPr name="Group 12" id="12"/>
          <p:cNvGrpSpPr/>
          <p:nvPr/>
        </p:nvGrpSpPr>
        <p:grpSpPr>
          <a:xfrm rot="0">
            <a:off x="1287066" y="2649141"/>
            <a:ext cx="4855220" cy="453629"/>
            <a:chOff x="0" y="0"/>
            <a:chExt cx="6473627" cy="604838"/>
          </a:xfrm>
        </p:grpSpPr>
        <p:sp>
          <p:nvSpPr>
            <p:cNvPr name="Freeform 13" id="13"/>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14" id="14"/>
            <p:cNvSpPr txBox="true"/>
            <p:nvPr/>
          </p:nvSpPr>
          <p:spPr>
            <a:xfrm>
              <a:off x="0" y="-152400"/>
              <a:ext cx="6473627" cy="757238"/>
            </a:xfrm>
            <a:prstGeom prst="rect">
              <a:avLst/>
            </a:prstGeom>
          </p:spPr>
          <p:txBody>
            <a:bodyPr anchor="t" rtlCol="false" tIns="0" lIns="0" bIns="0" rIns="0"/>
            <a:lstStyle/>
            <a:p>
              <a:pPr algn="l">
                <a:lnSpc>
                  <a:spcPts val="4274"/>
                </a:lnSpc>
              </a:pPr>
              <a:r>
                <a:rPr lang="en-US" b="true" sz="2187">
                  <a:solidFill>
                    <a:srgbClr val="2C2926"/>
                  </a:solidFill>
                  <a:latin typeface="Inter Bold"/>
                  <a:ea typeface="Inter Bold"/>
                  <a:cs typeface="Inter Bold"/>
                  <a:sym typeface="Inter Bold"/>
                </a:rPr>
                <a:t>model</a:t>
              </a:r>
            </a:p>
          </p:txBody>
        </p:sp>
      </p:grpSp>
      <p:grpSp>
        <p:nvGrpSpPr>
          <p:cNvPr name="Group 15" id="15"/>
          <p:cNvGrpSpPr/>
          <p:nvPr/>
        </p:nvGrpSpPr>
        <p:grpSpPr>
          <a:xfrm rot="0">
            <a:off x="6718846" y="2649141"/>
            <a:ext cx="4850457" cy="453629"/>
            <a:chOff x="0" y="0"/>
            <a:chExt cx="6467277" cy="604838"/>
          </a:xfrm>
        </p:grpSpPr>
        <p:sp>
          <p:nvSpPr>
            <p:cNvPr name="Freeform 16" id="16"/>
            <p:cNvSpPr/>
            <p:nvPr/>
          </p:nvSpPr>
          <p:spPr>
            <a:xfrm flipH="false" flipV="false" rot="0">
              <a:off x="0" y="0"/>
              <a:ext cx="6467277" cy="604838"/>
            </a:xfrm>
            <a:custGeom>
              <a:avLst/>
              <a:gdLst/>
              <a:ahLst/>
              <a:cxnLst/>
              <a:rect r="r" b="b" t="t" l="l"/>
              <a:pathLst>
                <a:path h="604838" w="6467277">
                  <a:moveTo>
                    <a:pt x="0" y="0"/>
                  </a:moveTo>
                  <a:lnTo>
                    <a:pt x="6467277" y="0"/>
                  </a:lnTo>
                  <a:lnTo>
                    <a:pt x="6467277" y="604838"/>
                  </a:lnTo>
                  <a:lnTo>
                    <a:pt x="0" y="604838"/>
                  </a:lnTo>
                  <a:close/>
                </a:path>
              </a:pathLst>
            </a:custGeom>
            <a:solidFill>
              <a:srgbClr val="000000">
                <a:alpha val="0"/>
              </a:srgbClr>
            </a:solidFill>
          </p:spPr>
        </p:sp>
        <p:sp>
          <p:nvSpPr>
            <p:cNvPr name="TextBox 17" id="17"/>
            <p:cNvSpPr txBox="true"/>
            <p:nvPr/>
          </p:nvSpPr>
          <p:spPr>
            <a:xfrm>
              <a:off x="0" y="-152400"/>
              <a:ext cx="6467277" cy="757238"/>
            </a:xfrm>
            <a:prstGeom prst="rect">
              <a:avLst/>
            </a:prstGeom>
          </p:spPr>
          <p:txBody>
            <a:bodyPr anchor="t" rtlCol="false" tIns="0" lIns="0" bIns="0" rIns="0"/>
            <a:lstStyle/>
            <a:p>
              <a:pPr algn="l">
                <a:lnSpc>
                  <a:spcPts val="4274"/>
                </a:lnSpc>
              </a:pPr>
              <a:r>
                <a:rPr lang="en-US" b="true" sz="2187">
                  <a:solidFill>
                    <a:srgbClr val="2C2926"/>
                  </a:solidFill>
                  <a:latin typeface="Inter Bold"/>
                  <a:ea typeface="Inter Bold"/>
                  <a:cs typeface="Inter Bold"/>
                  <a:sym typeface="Inter Bold"/>
                </a:rPr>
                <a:t>metric</a:t>
              </a:r>
            </a:p>
          </p:txBody>
        </p:sp>
      </p:grpSp>
      <p:grpSp>
        <p:nvGrpSpPr>
          <p:cNvPr name="Group 18" id="18"/>
          <p:cNvGrpSpPr/>
          <p:nvPr/>
        </p:nvGrpSpPr>
        <p:grpSpPr>
          <a:xfrm rot="0">
            <a:off x="12145864" y="2649141"/>
            <a:ext cx="4855220" cy="453629"/>
            <a:chOff x="0" y="0"/>
            <a:chExt cx="6473627" cy="604838"/>
          </a:xfrm>
        </p:grpSpPr>
        <p:sp>
          <p:nvSpPr>
            <p:cNvPr name="Freeform 19" id="19"/>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20" id="20"/>
            <p:cNvSpPr txBox="true"/>
            <p:nvPr/>
          </p:nvSpPr>
          <p:spPr>
            <a:xfrm>
              <a:off x="0" y="-152400"/>
              <a:ext cx="6473627" cy="757238"/>
            </a:xfrm>
            <a:prstGeom prst="rect">
              <a:avLst/>
            </a:prstGeom>
          </p:spPr>
          <p:txBody>
            <a:bodyPr anchor="t" rtlCol="false" tIns="0" lIns="0" bIns="0" rIns="0"/>
            <a:lstStyle/>
            <a:p>
              <a:pPr algn="l">
                <a:lnSpc>
                  <a:spcPts val="4274"/>
                </a:lnSpc>
              </a:pPr>
              <a:r>
                <a:rPr lang="en-US" b="true" sz="2187">
                  <a:solidFill>
                    <a:srgbClr val="2C2926"/>
                  </a:solidFill>
                  <a:latin typeface="Inter Bold"/>
                  <a:ea typeface="Inter Bold"/>
                  <a:cs typeface="Inter Bold"/>
                  <a:sym typeface="Inter Bold"/>
                </a:rPr>
                <a:t>value</a:t>
              </a:r>
            </a:p>
          </p:txBody>
        </p:sp>
      </p:grpSp>
      <p:grpSp>
        <p:nvGrpSpPr>
          <p:cNvPr name="Group 21" id="21"/>
          <p:cNvGrpSpPr/>
          <p:nvPr/>
        </p:nvGrpSpPr>
        <p:grpSpPr>
          <a:xfrm rot="0">
            <a:off x="986284" y="3604914"/>
            <a:ext cx="16315433" cy="4908351"/>
            <a:chOff x="0" y="0"/>
            <a:chExt cx="21753910" cy="6544468"/>
          </a:xfrm>
        </p:grpSpPr>
        <p:sp>
          <p:nvSpPr>
            <p:cNvPr name="Freeform 22" id="22"/>
            <p:cNvSpPr/>
            <p:nvPr/>
          </p:nvSpPr>
          <p:spPr>
            <a:xfrm flipH="false" flipV="false" rot="0">
              <a:off x="0" y="0"/>
              <a:ext cx="21753957" cy="6544564"/>
            </a:xfrm>
            <a:custGeom>
              <a:avLst/>
              <a:gdLst/>
              <a:ahLst/>
              <a:cxnLst/>
              <a:rect r="r" b="b" t="t" l="l"/>
              <a:pathLst>
                <a:path h="6544564" w="21753957">
                  <a:moveTo>
                    <a:pt x="0" y="166751"/>
                  </a:moveTo>
                  <a:cubicBezTo>
                    <a:pt x="0" y="74676"/>
                    <a:pt x="74803" y="0"/>
                    <a:pt x="167005" y="0"/>
                  </a:cubicBezTo>
                  <a:lnTo>
                    <a:pt x="21586952" y="0"/>
                  </a:lnTo>
                  <a:lnTo>
                    <a:pt x="21586952" y="7874"/>
                  </a:lnTo>
                  <a:lnTo>
                    <a:pt x="21586952" y="0"/>
                  </a:lnTo>
                  <a:cubicBezTo>
                    <a:pt x="21679154" y="0"/>
                    <a:pt x="21753957" y="74676"/>
                    <a:pt x="21753957" y="166751"/>
                  </a:cubicBezTo>
                  <a:lnTo>
                    <a:pt x="21746083" y="166751"/>
                  </a:lnTo>
                  <a:lnTo>
                    <a:pt x="21753957" y="166751"/>
                  </a:lnTo>
                  <a:lnTo>
                    <a:pt x="21753957" y="6377813"/>
                  </a:lnTo>
                  <a:lnTo>
                    <a:pt x="21746083" y="6377813"/>
                  </a:lnTo>
                  <a:lnTo>
                    <a:pt x="21753957" y="6377813"/>
                  </a:lnTo>
                  <a:cubicBezTo>
                    <a:pt x="21753957" y="6469888"/>
                    <a:pt x="21679154" y="6544564"/>
                    <a:pt x="21586952" y="6544564"/>
                  </a:cubicBezTo>
                  <a:lnTo>
                    <a:pt x="21586952" y="6536690"/>
                  </a:lnTo>
                  <a:lnTo>
                    <a:pt x="21586952" y="6544564"/>
                  </a:lnTo>
                  <a:lnTo>
                    <a:pt x="167005" y="6544564"/>
                  </a:lnTo>
                  <a:lnTo>
                    <a:pt x="167005" y="6536690"/>
                  </a:lnTo>
                  <a:lnTo>
                    <a:pt x="167005" y="6544564"/>
                  </a:lnTo>
                  <a:cubicBezTo>
                    <a:pt x="74803" y="6544437"/>
                    <a:pt x="0" y="6469888"/>
                    <a:pt x="0" y="6377813"/>
                  </a:cubicBezTo>
                  <a:lnTo>
                    <a:pt x="0" y="166751"/>
                  </a:lnTo>
                  <a:lnTo>
                    <a:pt x="7874" y="166751"/>
                  </a:lnTo>
                  <a:lnTo>
                    <a:pt x="0" y="166751"/>
                  </a:lnTo>
                  <a:moveTo>
                    <a:pt x="15875" y="166751"/>
                  </a:moveTo>
                  <a:lnTo>
                    <a:pt x="15875" y="6377813"/>
                  </a:lnTo>
                  <a:lnTo>
                    <a:pt x="7874" y="6377813"/>
                  </a:lnTo>
                  <a:lnTo>
                    <a:pt x="15748" y="6377813"/>
                  </a:lnTo>
                  <a:cubicBezTo>
                    <a:pt x="15748" y="6461125"/>
                    <a:pt x="83439" y="6528689"/>
                    <a:pt x="166878" y="6528689"/>
                  </a:cubicBezTo>
                  <a:lnTo>
                    <a:pt x="21586952" y="6528689"/>
                  </a:lnTo>
                  <a:cubicBezTo>
                    <a:pt x="21670390" y="6528689"/>
                    <a:pt x="21738082" y="6461125"/>
                    <a:pt x="21738082" y="6377813"/>
                  </a:cubicBezTo>
                  <a:lnTo>
                    <a:pt x="21738082" y="166751"/>
                  </a:lnTo>
                  <a:cubicBezTo>
                    <a:pt x="21738082" y="83439"/>
                    <a:pt x="21670390" y="15875"/>
                    <a:pt x="21586952" y="15875"/>
                  </a:cubicBezTo>
                  <a:lnTo>
                    <a:pt x="167005" y="15875"/>
                  </a:lnTo>
                  <a:lnTo>
                    <a:pt x="167005" y="7874"/>
                  </a:lnTo>
                  <a:lnTo>
                    <a:pt x="167005" y="15875"/>
                  </a:lnTo>
                  <a:cubicBezTo>
                    <a:pt x="83566" y="15875"/>
                    <a:pt x="15875" y="83439"/>
                    <a:pt x="15875" y="166751"/>
                  </a:cubicBezTo>
                  <a:close/>
                </a:path>
              </a:pathLst>
            </a:custGeom>
            <a:solidFill>
              <a:srgbClr val="000000">
                <a:alpha val="392"/>
              </a:srgbClr>
            </a:solidFill>
          </p:spPr>
        </p:sp>
      </p:grpSp>
      <p:grpSp>
        <p:nvGrpSpPr>
          <p:cNvPr name="Group 23" id="23"/>
          <p:cNvGrpSpPr/>
          <p:nvPr/>
        </p:nvGrpSpPr>
        <p:grpSpPr>
          <a:xfrm rot="0">
            <a:off x="1001762" y="3620392"/>
            <a:ext cx="16282839" cy="812899"/>
            <a:chOff x="0" y="0"/>
            <a:chExt cx="21710452" cy="1083865"/>
          </a:xfrm>
        </p:grpSpPr>
        <p:sp>
          <p:nvSpPr>
            <p:cNvPr name="Freeform 24" id="24"/>
            <p:cNvSpPr/>
            <p:nvPr/>
          </p:nvSpPr>
          <p:spPr>
            <a:xfrm flipH="false" flipV="false" rot="0">
              <a:off x="0" y="0"/>
              <a:ext cx="21710396" cy="1083818"/>
            </a:xfrm>
            <a:custGeom>
              <a:avLst/>
              <a:gdLst/>
              <a:ahLst/>
              <a:cxnLst/>
              <a:rect r="r" b="b" t="t" l="l"/>
              <a:pathLst>
                <a:path h="1083818" w="21710396">
                  <a:moveTo>
                    <a:pt x="0" y="0"/>
                  </a:moveTo>
                  <a:lnTo>
                    <a:pt x="21710396" y="0"/>
                  </a:lnTo>
                  <a:lnTo>
                    <a:pt x="21710396" y="1083818"/>
                  </a:lnTo>
                  <a:lnTo>
                    <a:pt x="0" y="1083818"/>
                  </a:lnTo>
                  <a:close/>
                </a:path>
              </a:pathLst>
            </a:custGeom>
            <a:solidFill>
              <a:srgbClr val="FFFFFF">
                <a:alpha val="0"/>
              </a:srgbClr>
            </a:solidFill>
          </p:spPr>
        </p:sp>
      </p:grpSp>
      <p:grpSp>
        <p:nvGrpSpPr>
          <p:cNvPr name="Group 25" id="25"/>
          <p:cNvGrpSpPr/>
          <p:nvPr/>
        </p:nvGrpSpPr>
        <p:grpSpPr>
          <a:xfrm rot="0">
            <a:off x="1287066" y="3800029"/>
            <a:ext cx="4855220" cy="453629"/>
            <a:chOff x="0" y="0"/>
            <a:chExt cx="6473627" cy="604838"/>
          </a:xfrm>
        </p:grpSpPr>
        <p:sp>
          <p:nvSpPr>
            <p:cNvPr name="Freeform 26" id="26"/>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27" id="27"/>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model1</a:t>
              </a:r>
            </a:p>
          </p:txBody>
        </p:sp>
      </p:grpSp>
      <p:grpSp>
        <p:nvGrpSpPr>
          <p:cNvPr name="Group 28" id="28"/>
          <p:cNvGrpSpPr/>
          <p:nvPr/>
        </p:nvGrpSpPr>
        <p:grpSpPr>
          <a:xfrm rot="0">
            <a:off x="6718846" y="3800029"/>
            <a:ext cx="4850457" cy="453629"/>
            <a:chOff x="0" y="0"/>
            <a:chExt cx="6467277" cy="604838"/>
          </a:xfrm>
        </p:grpSpPr>
        <p:sp>
          <p:nvSpPr>
            <p:cNvPr name="Freeform 29" id="29"/>
            <p:cNvSpPr/>
            <p:nvPr/>
          </p:nvSpPr>
          <p:spPr>
            <a:xfrm flipH="false" flipV="false" rot="0">
              <a:off x="0" y="0"/>
              <a:ext cx="6467277" cy="604838"/>
            </a:xfrm>
            <a:custGeom>
              <a:avLst/>
              <a:gdLst/>
              <a:ahLst/>
              <a:cxnLst/>
              <a:rect r="r" b="b" t="t" l="l"/>
              <a:pathLst>
                <a:path h="604838" w="6467277">
                  <a:moveTo>
                    <a:pt x="0" y="0"/>
                  </a:moveTo>
                  <a:lnTo>
                    <a:pt x="6467277" y="0"/>
                  </a:lnTo>
                  <a:lnTo>
                    <a:pt x="6467277" y="604838"/>
                  </a:lnTo>
                  <a:lnTo>
                    <a:pt x="0" y="604838"/>
                  </a:lnTo>
                  <a:close/>
                </a:path>
              </a:pathLst>
            </a:custGeom>
            <a:solidFill>
              <a:srgbClr val="000000">
                <a:alpha val="0"/>
              </a:srgbClr>
            </a:solidFill>
          </p:spPr>
        </p:sp>
        <p:sp>
          <p:nvSpPr>
            <p:cNvPr name="TextBox 30" id="30"/>
            <p:cNvSpPr txBox="true"/>
            <p:nvPr/>
          </p:nvSpPr>
          <p:spPr>
            <a:xfrm>
              <a:off x="0" y="-152400"/>
              <a:ext cx="646727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R2</a:t>
              </a:r>
            </a:p>
          </p:txBody>
        </p:sp>
      </p:grpSp>
      <p:grpSp>
        <p:nvGrpSpPr>
          <p:cNvPr name="Group 31" id="31"/>
          <p:cNvGrpSpPr/>
          <p:nvPr/>
        </p:nvGrpSpPr>
        <p:grpSpPr>
          <a:xfrm rot="0">
            <a:off x="12145864" y="3800029"/>
            <a:ext cx="4855220" cy="453629"/>
            <a:chOff x="0" y="0"/>
            <a:chExt cx="6473627" cy="604838"/>
          </a:xfrm>
        </p:grpSpPr>
        <p:sp>
          <p:nvSpPr>
            <p:cNvPr name="Freeform 32" id="32"/>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33" id="33"/>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0.825580168589796</a:t>
              </a:r>
            </a:p>
          </p:txBody>
        </p:sp>
      </p:grpSp>
      <p:grpSp>
        <p:nvGrpSpPr>
          <p:cNvPr name="Group 34" id="34"/>
          <p:cNvGrpSpPr/>
          <p:nvPr/>
        </p:nvGrpSpPr>
        <p:grpSpPr>
          <a:xfrm rot="0">
            <a:off x="1001762" y="4433292"/>
            <a:ext cx="16282839" cy="812899"/>
            <a:chOff x="0" y="0"/>
            <a:chExt cx="21710452" cy="1083865"/>
          </a:xfrm>
        </p:grpSpPr>
        <p:sp>
          <p:nvSpPr>
            <p:cNvPr name="Freeform 35" id="35"/>
            <p:cNvSpPr/>
            <p:nvPr/>
          </p:nvSpPr>
          <p:spPr>
            <a:xfrm flipH="false" flipV="false" rot="0">
              <a:off x="0" y="0"/>
              <a:ext cx="21710396" cy="1083818"/>
            </a:xfrm>
            <a:custGeom>
              <a:avLst/>
              <a:gdLst/>
              <a:ahLst/>
              <a:cxnLst/>
              <a:rect r="r" b="b" t="t" l="l"/>
              <a:pathLst>
                <a:path h="1083818" w="21710396">
                  <a:moveTo>
                    <a:pt x="0" y="0"/>
                  </a:moveTo>
                  <a:lnTo>
                    <a:pt x="21710396" y="0"/>
                  </a:lnTo>
                  <a:lnTo>
                    <a:pt x="21710396" y="1083818"/>
                  </a:lnTo>
                  <a:lnTo>
                    <a:pt x="0" y="1083818"/>
                  </a:lnTo>
                  <a:close/>
                </a:path>
              </a:pathLst>
            </a:custGeom>
            <a:solidFill>
              <a:srgbClr val="000000">
                <a:alpha val="0"/>
              </a:srgbClr>
            </a:solidFill>
          </p:spPr>
        </p:sp>
      </p:grpSp>
      <p:grpSp>
        <p:nvGrpSpPr>
          <p:cNvPr name="Group 36" id="36"/>
          <p:cNvGrpSpPr/>
          <p:nvPr/>
        </p:nvGrpSpPr>
        <p:grpSpPr>
          <a:xfrm rot="0">
            <a:off x="1287066" y="4612927"/>
            <a:ext cx="4855220" cy="453629"/>
            <a:chOff x="0" y="0"/>
            <a:chExt cx="6473627" cy="604838"/>
          </a:xfrm>
        </p:grpSpPr>
        <p:sp>
          <p:nvSpPr>
            <p:cNvPr name="Freeform 37" id="37"/>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38" id="38"/>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model1</a:t>
              </a:r>
            </a:p>
          </p:txBody>
        </p:sp>
      </p:grpSp>
      <p:grpSp>
        <p:nvGrpSpPr>
          <p:cNvPr name="Group 39" id="39"/>
          <p:cNvGrpSpPr/>
          <p:nvPr/>
        </p:nvGrpSpPr>
        <p:grpSpPr>
          <a:xfrm rot="0">
            <a:off x="6718846" y="4612927"/>
            <a:ext cx="4850457" cy="453629"/>
            <a:chOff x="0" y="0"/>
            <a:chExt cx="6467277" cy="604838"/>
          </a:xfrm>
        </p:grpSpPr>
        <p:sp>
          <p:nvSpPr>
            <p:cNvPr name="Freeform 40" id="40"/>
            <p:cNvSpPr/>
            <p:nvPr/>
          </p:nvSpPr>
          <p:spPr>
            <a:xfrm flipH="false" flipV="false" rot="0">
              <a:off x="0" y="0"/>
              <a:ext cx="6467277" cy="604838"/>
            </a:xfrm>
            <a:custGeom>
              <a:avLst/>
              <a:gdLst/>
              <a:ahLst/>
              <a:cxnLst/>
              <a:rect r="r" b="b" t="t" l="l"/>
              <a:pathLst>
                <a:path h="604838" w="6467277">
                  <a:moveTo>
                    <a:pt x="0" y="0"/>
                  </a:moveTo>
                  <a:lnTo>
                    <a:pt x="6467277" y="0"/>
                  </a:lnTo>
                  <a:lnTo>
                    <a:pt x="6467277" y="604838"/>
                  </a:lnTo>
                  <a:lnTo>
                    <a:pt x="0" y="604838"/>
                  </a:lnTo>
                  <a:close/>
                </a:path>
              </a:pathLst>
            </a:custGeom>
            <a:solidFill>
              <a:srgbClr val="000000">
                <a:alpha val="0"/>
              </a:srgbClr>
            </a:solidFill>
          </p:spPr>
        </p:sp>
        <p:sp>
          <p:nvSpPr>
            <p:cNvPr name="TextBox 41" id="41"/>
            <p:cNvSpPr txBox="true"/>
            <p:nvPr/>
          </p:nvSpPr>
          <p:spPr>
            <a:xfrm>
              <a:off x="0" y="-152400"/>
              <a:ext cx="646727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RMSE</a:t>
              </a:r>
            </a:p>
          </p:txBody>
        </p:sp>
      </p:grpSp>
      <p:grpSp>
        <p:nvGrpSpPr>
          <p:cNvPr name="Group 42" id="42"/>
          <p:cNvGrpSpPr/>
          <p:nvPr/>
        </p:nvGrpSpPr>
        <p:grpSpPr>
          <a:xfrm rot="0">
            <a:off x="12145864" y="4612927"/>
            <a:ext cx="4855220" cy="453629"/>
            <a:chOff x="0" y="0"/>
            <a:chExt cx="6473627" cy="604838"/>
          </a:xfrm>
        </p:grpSpPr>
        <p:sp>
          <p:nvSpPr>
            <p:cNvPr name="Freeform 43" id="43"/>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44" id="44"/>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9.935109745508981</a:t>
              </a:r>
            </a:p>
          </p:txBody>
        </p:sp>
      </p:grpSp>
      <p:grpSp>
        <p:nvGrpSpPr>
          <p:cNvPr name="Group 45" id="45"/>
          <p:cNvGrpSpPr/>
          <p:nvPr/>
        </p:nvGrpSpPr>
        <p:grpSpPr>
          <a:xfrm rot="0">
            <a:off x="1001762" y="5246191"/>
            <a:ext cx="16282839" cy="812899"/>
            <a:chOff x="0" y="0"/>
            <a:chExt cx="21710452" cy="1083865"/>
          </a:xfrm>
        </p:grpSpPr>
        <p:sp>
          <p:nvSpPr>
            <p:cNvPr name="Freeform 46" id="46"/>
            <p:cNvSpPr/>
            <p:nvPr/>
          </p:nvSpPr>
          <p:spPr>
            <a:xfrm flipH="false" flipV="false" rot="0">
              <a:off x="0" y="0"/>
              <a:ext cx="21710396" cy="1083818"/>
            </a:xfrm>
            <a:custGeom>
              <a:avLst/>
              <a:gdLst/>
              <a:ahLst/>
              <a:cxnLst/>
              <a:rect r="r" b="b" t="t" l="l"/>
              <a:pathLst>
                <a:path h="1083818" w="21710396">
                  <a:moveTo>
                    <a:pt x="0" y="0"/>
                  </a:moveTo>
                  <a:lnTo>
                    <a:pt x="21710396" y="0"/>
                  </a:lnTo>
                  <a:lnTo>
                    <a:pt x="21710396" y="1083818"/>
                  </a:lnTo>
                  <a:lnTo>
                    <a:pt x="0" y="1083818"/>
                  </a:lnTo>
                  <a:close/>
                </a:path>
              </a:pathLst>
            </a:custGeom>
            <a:solidFill>
              <a:srgbClr val="FFFFFF">
                <a:alpha val="0"/>
              </a:srgbClr>
            </a:solidFill>
          </p:spPr>
        </p:sp>
      </p:grpSp>
      <p:grpSp>
        <p:nvGrpSpPr>
          <p:cNvPr name="Group 47" id="47"/>
          <p:cNvGrpSpPr/>
          <p:nvPr/>
        </p:nvGrpSpPr>
        <p:grpSpPr>
          <a:xfrm rot="0">
            <a:off x="1287066" y="5425828"/>
            <a:ext cx="4855220" cy="453629"/>
            <a:chOff x="0" y="0"/>
            <a:chExt cx="6473627" cy="604838"/>
          </a:xfrm>
        </p:grpSpPr>
        <p:sp>
          <p:nvSpPr>
            <p:cNvPr name="Freeform 48" id="48"/>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49" id="49"/>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model2</a:t>
              </a:r>
            </a:p>
          </p:txBody>
        </p:sp>
      </p:grpSp>
      <p:grpSp>
        <p:nvGrpSpPr>
          <p:cNvPr name="Group 50" id="50"/>
          <p:cNvGrpSpPr/>
          <p:nvPr/>
        </p:nvGrpSpPr>
        <p:grpSpPr>
          <a:xfrm rot="0">
            <a:off x="6718846" y="5425828"/>
            <a:ext cx="4850457" cy="453629"/>
            <a:chOff x="0" y="0"/>
            <a:chExt cx="6467277" cy="604838"/>
          </a:xfrm>
        </p:grpSpPr>
        <p:sp>
          <p:nvSpPr>
            <p:cNvPr name="Freeform 51" id="51"/>
            <p:cNvSpPr/>
            <p:nvPr/>
          </p:nvSpPr>
          <p:spPr>
            <a:xfrm flipH="false" flipV="false" rot="0">
              <a:off x="0" y="0"/>
              <a:ext cx="6467277" cy="604838"/>
            </a:xfrm>
            <a:custGeom>
              <a:avLst/>
              <a:gdLst/>
              <a:ahLst/>
              <a:cxnLst/>
              <a:rect r="r" b="b" t="t" l="l"/>
              <a:pathLst>
                <a:path h="604838" w="6467277">
                  <a:moveTo>
                    <a:pt x="0" y="0"/>
                  </a:moveTo>
                  <a:lnTo>
                    <a:pt x="6467277" y="0"/>
                  </a:lnTo>
                  <a:lnTo>
                    <a:pt x="6467277" y="604838"/>
                  </a:lnTo>
                  <a:lnTo>
                    <a:pt x="0" y="604838"/>
                  </a:lnTo>
                  <a:close/>
                </a:path>
              </a:pathLst>
            </a:custGeom>
            <a:solidFill>
              <a:srgbClr val="000000">
                <a:alpha val="0"/>
              </a:srgbClr>
            </a:solidFill>
          </p:spPr>
        </p:sp>
        <p:sp>
          <p:nvSpPr>
            <p:cNvPr name="TextBox 52" id="52"/>
            <p:cNvSpPr txBox="true"/>
            <p:nvPr/>
          </p:nvSpPr>
          <p:spPr>
            <a:xfrm>
              <a:off x="0" y="-152400"/>
              <a:ext cx="646727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R2</a:t>
              </a:r>
            </a:p>
          </p:txBody>
        </p:sp>
      </p:grpSp>
      <p:grpSp>
        <p:nvGrpSpPr>
          <p:cNvPr name="Group 53" id="53"/>
          <p:cNvGrpSpPr/>
          <p:nvPr/>
        </p:nvGrpSpPr>
        <p:grpSpPr>
          <a:xfrm rot="0">
            <a:off x="12145864" y="5425828"/>
            <a:ext cx="4855220" cy="453629"/>
            <a:chOff x="0" y="0"/>
            <a:chExt cx="6473627" cy="604838"/>
          </a:xfrm>
        </p:grpSpPr>
        <p:sp>
          <p:nvSpPr>
            <p:cNvPr name="Freeform 54" id="54"/>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55" id="55"/>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0.8281047472589788</a:t>
              </a:r>
            </a:p>
          </p:txBody>
        </p:sp>
      </p:grpSp>
      <p:grpSp>
        <p:nvGrpSpPr>
          <p:cNvPr name="Group 56" id="56"/>
          <p:cNvGrpSpPr/>
          <p:nvPr/>
        </p:nvGrpSpPr>
        <p:grpSpPr>
          <a:xfrm rot="0">
            <a:off x="1001762" y="6059091"/>
            <a:ext cx="16282839" cy="812899"/>
            <a:chOff x="0" y="0"/>
            <a:chExt cx="21710452" cy="1083865"/>
          </a:xfrm>
        </p:grpSpPr>
        <p:sp>
          <p:nvSpPr>
            <p:cNvPr name="Freeform 57" id="57"/>
            <p:cNvSpPr/>
            <p:nvPr/>
          </p:nvSpPr>
          <p:spPr>
            <a:xfrm flipH="false" flipV="false" rot="0">
              <a:off x="0" y="0"/>
              <a:ext cx="21710396" cy="1083818"/>
            </a:xfrm>
            <a:custGeom>
              <a:avLst/>
              <a:gdLst/>
              <a:ahLst/>
              <a:cxnLst/>
              <a:rect r="r" b="b" t="t" l="l"/>
              <a:pathLst>
                <a:path h="1083818" w="21710396">
                  <a:moveTo>
                    <a:pt x="0" y="0"/>
                  </a:moveTo>
                  <a:lnTo>
                    <a:pt x="21710396" y="0"/>
                  </a:lnTo>
                  <a:lnTo>
                    <a:pt x="21710396" y="1083818"/>
                  </a:lnTo>
                  <a:lnTo>
                    <a:pt x="0" y="1083818"/>
                  </a:lnTo>
                  <a:close/>
                </a:path>
              </a:pathLst>
            </a:custGeom>
            <a:solidFill>
              <a:srgbClr val="000000">
                <a:alpha val="0"/>
              </a:srgbClr>
            </a:solidFill>
          </p:spPr>
        </p:sp>
      </p:grpSp>
      <p:grpSp>
        <p:nvGrpSpPr>
          <p:cNvPr name="Group 58" id="58"/>
          <p:cNvGrpSpPr/>
          <p:nvPr/>
        </p:nvGrpSpPr>
        <p:grpSpPr>
          <a:xfrm rot="0">
            <a:off x="1287066" y="6238726"/>
            <a:ext cx="4855220" cy="453629"/>
            <a:chOff x="0" y="0"/>
            <a:chExt cx="6473627" cy="604838"/>
          </a:xfrm>
        </p:grpSpPr>
        <p:sp>
          <p:nvSpPr>
            <p:cNvPr name="Freeform 59" id="59"/>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60" id="60"/>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model2</a:t>
              </a:r>
            </a:p>
          </p:txBody>
        </p:sp>
      </p:grpSp>
      <p:grpSp>
        <p:nvGrpSpPr>
          <p:cNvPr name="Group 61" id="61"/>
          <p:cNvGrpSpPr/>
          <p:nvPr/>
        </p:nvGrpSpPr>
        <p:grpSpPr>
          <a:xfrm rot="0">
            <a:off x="6718846" y="6238726"/>
            <a:ext cx="4850457" cy="453629"/>
            <a:chOff x="0" y="0"/>
            <a:chExt cx="6467277" cy="604838"/>
          </a:xfrm>
        </p:grpSpPr>
        <p:sp>
          <p:nvSpPr>
            <p:cNvPr name="Freeform 62" id="62"/>
            <p:cNvSpPr/>
            <p:nvPr/>
          </p:nvSpPr>
          <p:spPr>
            <a:xfrm flipH="false" flipV="false" rot="0">
              <a:off x="0" y="0"/>
              <a:ext cx="6467277" cy="604838"/>
            </a:xfrm>
            <a:custGeom>
              <a:avLst/>
              <a:gdLst/>
              <a:ahLst/>
              <a:cxnLst/>
              <a:rect r="r" b="b" t="t" l="l"/>
              <a:pathLst>
                <a:path h="604838" w="6467277">
                  <a:moveTo>
                    <a:pt x="0" y="0"/>
                  </a:moveTo>
                  <a:lnTo>
                    <a:pt x="6467277" y="0"/>
                  </a:lnTo>
                  <a:lnTo>
                    <a:pt x="6467277" y="604838"/>
                  </a:lnTo>
                  <a:lnTo>
                    <a:pt x="0" y="604838"/>
                  </a:lnTo>
                  <a:close/>
                </a:path>
              </a:pathLst>
            </a:custGeom>
            <a:solidFill>
              <a:srgbClr val="000000">
                <a:alpha val="0"/>
              </a:srgbClr>
            </a:solidFill>
          </p:spPr>
        </p:sp>
        <p:sp>
          <p:nvSpPr>
            <p:cNvPr name="TextBox 63" id="63"/>
            <p:cNvSpPr txBox="true"/>
            <p:nvPr/>
          </p:nvSpPr>
          <p:spPr>
            <a:xfrm>
              <a:off x="0" y="-152400"/>
              <a:ext cx="646727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RMSE</a:t>
              </a:r>
            </a:p>
          </p:txBody>
        </p:sp>
      </p:grpSp>
      <p:grpSp>
        <p:nvGrpSpPr>
          <p:cNvPr name="Group 64" id="64"/>
          <p:cNvGrpSpPr/>
          <p:nvPr/>
        </p:nvGrpSpPr>
        <p:grpSpPr>
          <a:xfrm rot="0">
            <a:off x="12145864" y="6238726"/>
            <a:ext cx="4855220" cy="453629"/>
            <a:chOff x="0" y="0"/>
            <a:chExt cx="6473627" cy="604838"/>
          </a:xfrm>
        </p:grpSpPr>
        <p:sp>
          <p:nvSpPr>
            <p:cNvPr name="Freeform 65" id="65"/>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66" id="66"/>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9.862946537901887</a:t>
              </a:r>
            </a:p>
          </p:txBody>
        </p:sp>
      </p:grpSp>
      <p:grpSp>
        <p:nvGrpSpPr>
          <p:cNvPr name="Group 67" id="67"/>
          <p:cNvGrpSpPr/>
          <p:nvPr/>
        </p:nvGrpSpPr>
        <p:grpSpPr>
          <a:xfrm rot="0">
            <a:off x="1001762" y="6871990"/>
            <a:ext cx="16282839" cy="812899"/>
            <a:chOff x="0" y="0"/>
            <a:chExt cx="21710452" cy="1083865"/>
          </a:xfrm>
        </p:grpSpPr>
        <p:sp>
          <p:nvSpPr>
            <p:cNvPr name="Freeform 68" id="68"/>
            <p:cNvSpPr/>
            <p:nvPr/>
          </p:nvSpPr>
          <p:spPr>
            <a:xfrm flipH="false" flipV="false" rot="0">
              <a:off x="0" y="0"/>
              <a:ext cx="21710396" cy="1083818"/>
            </a:xfrm>
            <a:custGeom>
              <a:avLst/>
              <a:gdLst/>
              <a:ahLst/>
              <a:cxnLst/>
              <a:rect r="r" b="b" t="t" l="l"/>
              <a:pathLst>
                <a:path h="1083818" w="21710396">
                  <a:moveTo>
                    <a:pt x="0" y="0"/>
                  </a:moveTo>
                  <a:lnTo>
                    <a:pt x="21710396" y="0"/>
                  </a:lnTo>
                  <a:lnTo>
                    <a:pt x="21710396" y="1083818"/>
                  </a:lnTo>
                  <a:lnTo>
                    <a:pt x="0" y="1083818"/>
                  </a:lnTo>
                  <a:close/>
                </a:path>
              </a:pathLst>
            </a:custGeom>
            <a:solidFill>
              <a:srgbClr val="FFFFFF">
                <a:alpha val="0"/>
              </a:srgbClr>
            </a:solidFill>
          </p:spPr>
        </p:sp>
      </p:grpSp>
      <p:grpSp>
        <p:nvGrpSpPr>
          <p:cNvPr name="Group 69" id="69"/>
          <p:cNvGrpSpPr/>
          <p:nvPr/>
        </p:nvGrpSpPr>
        <p:grpSpPr>
          <a:xfrm rot="0">
            <a:off x="1287066" y="7051625"/>
            <a:ext cx="4855220" cy="453629"/>
            <a:chOff x="0" y="0"/>
            <a:chExt cx="6473627" cy="604838"/>
          </a:xfrm>
        </p:grpSpPr>
        <p:sp>
          <p:nvSpPr>
            <p:cNvPr name="Freeform 70" id="70"/>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71" id="71"/>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model3</a:t>
              </a:r>
            </a:p>
          </p:txBody>
        </p:sp>
      </p:grpSp>
      <p:grpSp>
        <p:nvGrpSpPr>
          <p:cNvPr name="Group 72" id="72"/>
          <p:cNvGrpSpPr/>
          <p:nvPr/>
        </p:nvGrpSpPr>
        <p:grpSpPr>
          <a:xfrm rot="0">
            <a:off x="6718846" y="7051625"/>
            <a:ext cx="4850457" cy="453629"/>
            <a:chOff x="0" y="0"/>
            <a:chExt cx="6467277" cy="604838"/>
          </a:xfrm>
        </p:grpSpPr>
        <p:sp>
          <p:nvSpPr>
            <p:cNvPr name="Freeform 73" id="73"/>
            <p:cNvSpPr/>
            <p:nvPr/>
          </p:nvSpPr>
          <p:spPr>
            <a:xfrm flipH="false" flipV="false" rot="0">
              <a:off x="0" y="0"/>
              <a:ext cx="6467277" cy="604838"/>
            </a:xfrm>
            <a:custGeom>
              <a:avLst/>
              <a:gdLst/>
              <a:ahLst/>
              <a:cxnLst/>
              <a:rect r="r" b="b" t="t" l="l"/>
              <a:pathLst>
                <a:path h="604838" w="6467277">
                  <a:moveTo>
                    <a:pt x="0" y="0"/>
                  </a:moveTo>
                  <a:lnTo>
                    <a:pt x="6467277" y="0"/>
                  </a:lnTo>
                  <a:lnTo>
                    <a:pt x="6467277" y="604838"/>
                  </a:lnTo>
                  <a:lnTo>
                    <a:pt x="0" y="604838"/>
                  </a:lnTo>
                  <a:close/>
                </a:path>
              </a:pathLst>
            </a:custGeom>
            <a:solidFill>
              <a:srgbClr val="000000">
                <a:alpha val="0"/>
              </a:srgbClr>
            </a:solidFill>
          </p:spPr>
        </p:sp>
        <p:sp>
          <p:nvSpPr>
            <p:cNvPr name="TextBox 74" id="74"/>
            <p:cNvSpPr txBox="true"/>
            <p:nvPr/>
          </p:nvSpPr>
          <p:spPr>
            <a:xfrm>
              <a:off x="0" y="-152400"/>
              <a:ext cx="646727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R2</a:t>
              </a:r>
            </a:p>
          </p:txBody>
        </p:sp>
      </p:grpSp>
      <p:grpSp>
        <p:nvGrpSpPr>
          <p:cNvPr name="Group 75" id="75"/>
          <p:cNvGrpSpPr/>
          <p:nvPr/>
        </p:nvGrpSpPr>
        <p:grpSpPr>
          <a:xfrm rot="0">
            <a:off x="12145864" y="7051625"/>
            <a:ext cx="4855220" cy="453629"/>
            <a:chOff x="0" y="0"/>
            <a:chExt cx="6473627" cy="604838"/>
          </a:xfrm>
        </p:grpSpPr>
        <p:sp>
          <p:nvSpPr>
            <p:cNvPr name="Freeform 76" id="76"/>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77" id="77"/>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0.8427817149678727</a:t>
              </a:r>
            </a:p>
          </p:txBody>
        </p:sp>
      </p:grpSp>
      <p:grpSp>
        <p:nvGrpSpPr>
          <p:cNvPr name="Group 78" id="78"/>
          <p:cNvGrpSpPr/>
          <p:nvPr/>
        </p:nvGrpSpPr>
        <p:grpSpPr>
          <a:xfrm rot="0">
            <a:off x="1001762" y="7684889"/>
            <a:ext cx="16282839" cy="812899"/>
            <a:chOff x="0" y="0"/>
            <a:chExt cx="21710452" cy="1083865"/>
          </a:xfrm>
        </p:grpSpPr>
        <p:sp>
          <p:nvSpPr>
            <p:cNvPr name="Freeform 79" id="79"/>
            <p:cNvSpPr/>
            <p:nvPr/>
          </p:nvSpPr>
          <p:spPr>
            <a:xfrm flipH="false" flipV="false" rot="0">
              <a:off x="0" y="0"/>
              <a:ext cx="21710396" cy="1083818"/>
            </a:xfrm>
            <a:custGeom>
              <a:avLst/>
              <a:gdLst/>
              <a:ahLst/>
              <a:cxnLst/>
              <a:rect r="r" b="b" t="t" l="l"/>
              <a:pathLst>
                <a:path h="1083818" w="21710396">
                  <a:moveTo>
                    <a:pt x="0" y="0"/>
                  </a:moveTo>
                  <a:lnTo>
                    <a:pt x="21710396" y="0"/>
                  </a:lnTo>
                  <a:lnTo>
                    <a:pt x="21710396" y="1083818"/>
                  </a:lnTo>
                  <a:lnTo>
                    <a:pt x="0" y="1083818"/>
                  </a:lnTo>
                  <a:close/>
                </a:path>
              </a:pathLst>
            </a:custGeom>
            <a:solidFill>
              <a:srgbClr val="000000">
                <a:alpha val="0"/>
              </a:srgbClr>
            </a:solidFill>
          </p:spPr>
        </p:sp>
      </p:grpSp>
      <p:grpSp>
        <p:nvGrpSpPr>
          <p:cNvPr name="Group 80" id="80"/>
          <p:cNvGrpSpPr/>
          <p:nvPr/>
        </p:nvGrpSpPr>
        <p:grpSpPr>
          <a:xfrm rot="0">
            <a:off x="1287066" y="7864525"/>
            <a:ext cx="4855220" cy="453629"/>
            <a:chOff x="0" y="0"/>
            <a:chExt cx="6473627" cy="604838"/>
          </a:xfrm>
        </p:grpSpPr>
        <p:sp>
          <p:nvSpPr>
            <p:cNvPr name="Freeform 81" id="81"/>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82" id="82"/>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model3</a:t>
              </a:r>
            </a:p>
          </p:txBody>
        </p:sp>
      </p:grpSp>
      <p:grpSp>
        <p:nvGrpSpPr>
          <p:cNvPr name="Group 83" id="83"/>
          <p:cNvGrpSpPr/>
          <p:nvPr/>
        </p:nvGrpSpPr>
        <p:grpSpPr>
          <a:xfrm rot="0">
            <a:off x="6718846" y="7864525"/>
            <a:ext cx="4850457" cy="453629"/>
            <a:chOff x="0" y="0"/>
            <a:chExt cx="6467277" cy="604838"/>
          </a:xfrm>
        </p:grpSpPr>
        <p:sp>
          <p:nvSpPr>
            <p:cNvPr name="Freeform 84" id="84"/>
            <p:cNvSpPr/>
            <p:nvPr/>
          </p:nvSpPr>
          <p:spPr>
            <a:xfrm flipH="false" flipV="false" rot="0">
              <a:off x="0" y="0"/>
              <a:ext cx="6467277" cy="604838"/>
            </a:xfrm>
            <a:custGeom>
              <a:avLst/>
              <a:gdLst/>
              <a:ahLst/>
              <a:cxnLst/>
              <a:rect r="r" b="b" t="t" l="l"/>
              <a:pathLst>
                <a:path h="604838" w="6467277">
                  <a:moveTo>
                    <a:pt x="0" y="0"/>
                  </a:moveTo>
                  <a:lnTo>
                    <a:pt x="6467277" y="0"/>
                  </a:lnTo>
                  <a:lnTo>
                    <a:pt x="6467277" y="604838"/>
                  </a:lnTo>
                  <a:lnTo>
                    <a:pt x="0" y="604838"/>
                  </a:lnTo>
                  <a:close/>
                </a:path>
              </a:pathLst>
            </a:custGeom>
            <a:solidFill>
              <a:srgbClr val="000000">
                <a:alpha val="0"/>
              </a:srgbClr>
            </a:solidFill>
          </p:spPr>
        </p:sp>
        <p:sp>
          <p:nvSpPr>
            <p:cNvPr name="TextBox 85" id="85"/>
            <p:cNvSpPr txBox="true"/>
            <p:nvPr/>
          </p:nvSpPr>
          <p:spPr>
            <a:xfrm>
              <a:off x="0" y="-152400"/>
              <a:ext cx="646727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RMSE</a:t>
              </a:r>
            </a:p>
          </p:txBody>
        </p:sp>
      </p:grpSp>
      <p:grpSp>
        <p:nvGrpSpPr>
          <p:cNvPr name="Group 86" id="86"/>
          <p:cNvGrpSpPr/>
          <p:nvPr/>
        </p:nvGrpSpPr>
        <p:grpSpPr>
          <a:xfrm rot="0">
            <a:off x="12145864" y="7864525"/>
            <a:ext cx="4855220" cy="453629"/>
            <a:chOff x="0" y="0"/>
            <a:chExt cx="6473627" cy="604838"/>
          </a:xfrm>
        </p:grpSpPr>
        <p:sp>
          <p:nvSpPr>
            <p:cNvPr name="Freeform 87" id="87"/>
            <p:cNvSpPr/>
            <p:nvPr/>
          </p:nvSpPr>
          <p:spPr>
            <a:xfrm flipH="false" flipV="false" rot="0">
              <a:off x="0" y="0"/>
              <a:ext cx="6473627" cy="604838"/>
            </a:xfrm>
            <a:custGeom>
              <a:avLst/>
              <a:gdLst/>
              <a:ahLst/>
              <a:cxnLst/>
              <a:rect r="r" b="b" t="t" l="l"/>
              <a:pathLst>
                <a:path h="604838" w="6473627">
                  <a:moveTo>
                    <a:pt x="0" y="0"/>
                  </a:moveTo>
                  <a:lnTo>
                    <a:pt x="6473627" y="0"/>
                  </a:lnTo>
                  <a:lnTo>
                    <a:pt x="6473627" y="604838"/>
                  </a:lnTo>
                  <a:lnTo>
                    <a:pt x="0" y="604838"/>
                  </a:lnTo>
                  <a:close/>
                </a:path>
              </a:pathLst>
            </a:custGeom>
            <a:solidFill>
              <a:srgbClr val="000000">
                <a:alpha val="0"/>
              </a:srgbClr>
            </a:solidFill>
          </p:spPr>
        </p:sp>
        <p:sp>
          <p:nvSpPr>
            <p:cNvPr name="TextBox 88" id="88"/>
            <p:cNvSpPr txBox="true"/>
            <p:nvPr/>
          </p:nvSpPr>
          <p:spPr>
            <a:xfrm>
              <a:off x="0" y="-152400"/>
              <a:ext cx="6473627"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9.432488076769712</a:t>
              </a: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grpSp>
        <p:nvGrpSpPr>
          <p:cNvPr name="Group 5" id="5"/>
          <p:cNvGrpSpPr/>
          <p:nvPr/>
        </p:nvGrpSpPr>
        <p:grpSpPr>
          <a:xfrm rot="0">
            <a:off x="992238" y="3047405"/>
            <a:ext cx="9282113" cy="885974"/>
            <a:chOff x="0" y="0"/>
            <a:chExt cx="12376150" cy="1181298"/>
          </a:xfrm>
        </p:grpSpPr>
        <p:sp>
          <p:nvSpPr>
            <p:cNvPr name="Freeform 6" id="6"/>
            <p:cNvSpPr/>
            <p:nvPr/>
          </p:nvSpPr>
          <p:spPr>
            <a:xfrm flipH="false" flipV="false" rot="0">
              <a:off x="0" y="0"/>
              <a:ext cx="12376150" cy="1181298"/>
            </a:xfrm>
            <a:custGeom>
              <a:avLst/>
              <a:gdLst/>
              <a:ahLst/>
              <a:cxnLst/>
              <a:rect r="r" b="b" t="t" l="l"/>
              <a:pathLst>
                <a:path h="1181298" w="12376150">
                  <a:moveTo>
                    <a:pt x="0" y="0"/>
                  </a:moveTo>
                  <a:lnTo>
                    <a:pt x="12376150" y="0"/>
                  </a:lnTo>
                  <a:lnTo>
                    <a:pt x="12376150" y="1181298"/>
                  </a:lnTo>
                  <a:lnTo>
                    <a:pt x="0" y="1181298"/>
                  </a:lnTo>
                  <a:close/>
                </a:path>
              </a:pathLst>
            </a:custGeom>
            <a:solidFill>
              <a:srgbClr val="000000">
                <a:alpha val="0"/>
              </a:srgbClr>
            </a:solidFill>
          </p:spPr>
        </p:sp>
        <p:sp>
          <p:nvSpPr>
            <p:cNvPr name="TextBox 7" id="7"/>
            <p:cNvSpPr txBox="true"/>
            <p:nvPr/>
          </p:nvSpPr>
          <p:spPr>
            <a:xfrm>
              <a:off x="0" y="-161925"/>
              <a:ext cx="12376150"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Issues Faced and Solutions</a:t>
              </a:r>
            </a:p>
          </p:txBody>
        </p:sp>
      </p:grpSp>
      <p:grpSp>
        <p:nvGrpSpPr>
          <p:cNvPr name="Group 8" id="8"/>
          <p:cNvGrpSpPr/>
          <p:nvPr/>
        </p:nvGrpSpPr>
        <p:grpSpPr>
          <a:xfrm rot="0">
            <a:off x="992238" y="4642097"/>
            <a:ext cx="3544044" cy="442912"/>
            <a:chOff x="0" y="0"/>
            <a:chExt cx="4725392" cy="590550"/>
          </a:xfrm>
        </p:grpSpPr>
        <p:sp>
          <p:nvSpPr>
            <p:cNvPr name="Freeform 9" id="9"/>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0" id="10"/>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Data Quality Issues</a:t>
              </a:r>
            </a:p>
          </p:txBody>
        </p:sp>
      </p:grpSp>
      <p:grpSp>
        <p:nvGrpSpPr>
          <p:cNvPr name="Group 11" id="11"/>
          <p:cNvGrpSpPr/>
          <p:nvPr/>
        </p:nvGrpSpPr>
        <p:grpSpPr>
          <a:xfrm rot="0">
            <a:off x="992238" y="5368529"/>
            <a:ext cx="7805886" cy="453629"/>
            <a:chOff x="0" y="0"/>
            <a:chExt cx="10407848" cy="604838"/>
          </a:xfrm>
        </p:grpSpPr>
        <p:sp>
          <p:nvSpPr>
            <p:cNvPr name="Freeform 12" id="12"/>
            <p:cNvSpPr/>
            <p:nvPr/>
          </p:nvSpPr>
          <p:spPr>
            <a:xfrm flipH="false" flipV="false" rot="0">
              <a:off x="0" y="0"/>
              <a:ext cx="10407848" cy="604838"/>
            </a:xfrm>
            <a:custGeom>
              <a:avLst/>
              <a:gdLst/>
              <a:ahLst/>
              <a:cxnLst/>
              <a:rect r="r" b="b" t="t" l="l"/>
              <a:pathLst>
                <a:path h="604838" w="10407848">
                  <a:moveTo>
                    <a:pt x="0" y="0"/>
                  </a:moveTo>
                  <a:lnTo>
                    <a:pt x="10407848" y="0"/>
                  </a:lnTo>
                  <a:lnTo>
                    <a:pt x="10407848" y="604838"/>
                  </a:lnTo>
                  <a:lnTo>
                    <a:pt x="0" y="604838"/>
                  </a:lnTo>
                  <a:close/>
                </a:path>
              </a:pathLst>
            </a:custGeom>
            <a:solidFill>
              <a:srgbClr val="000000">
                <a:alpha val="0"/>
              </a:srgbClr>
            </a:solidFill>
          </p:spPr>
        </p:sp>
        <p:sp>
          <p:nvSpPr>
            <p:cNvPr name="TextBox 13" id="13"/>
            <p:cNvSpPr txBox="true"/>
            <p:nvPr/>
          </p:nvSpPr>
          <p:spPr>
            <a:xfrm>
              <a:off x="0" y="-152400"/>
              <a:ext cx="10407848"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Missing and inconsistent data impacted model accuracy.</a:t>
              </a:r>
            </a:p>
          </p:txBody>
        </p:sp>
      </p:grpSp>
      <p:grpSp>
        <p:nvGrpSpPr>
          <p:cNvPr name="Group 14" id="14"/>
          <p:cNvGrpSpPr/>
          <p:nvPr/>
        </p:nvGrpSpPr>
        <p:grpSpPr>
          <a:xfrm rot="0">
            <a:off x="992238" y="6077247"/>
            <a:ext cx="7805886" cy="907256"/>
            <a:chOff x="0" y="0"/>
            <a:chExt cx="10407848" cy="1209675"/>
          </a:xfrm>
        </p:grpSpPr>
        <p:sp>
          <p:nvSpPr>
            <p:cNvPr name="Freeform 15" id="15"/>
            <p:cNvSpPr/>
            <p:nvPr/>
          </p:nvSpPr>
          <p:spPr>
            <a:xfrm flipH="false" flipV="false" rot="0">
              <a:off x="0" y="0"/>
              <a:ext cx="10407848" cy="1209675"/>
            </a:xfrm>
            <a:custGeom>
              <a:avLst/>
              <a:gdLst/>
              <a:ahLst/>
              <a:cxnLst/>
              <a:rect r="r" b="b" t="t" l="l"/>
              <a:pathLst>
                <a:path h="1209675" w="10407848">
                  <a:moveTo>
                    <a:pt x="0" y="0"/>
                  </a:moveTo>
                  <a:lnTo>
                    <a:pt x="10407848" y="0"/>
                  </a:lnTo>
                  <a:lnTo>
                    <a:pt x="10407848" y="1209675"/>
                  </a:lnTo>
                  <a:lnTo>
                    <a:pt x="0" y="1209675"/>
                  </a:lnTo>
                  <a:close/>
                </a:path>
              </a:pathLst>
            </a:custGeom>
            <a:solidFill>
              <a:srgbClr val="000000">
                <a:alpha val="0"/>
              </a:srgbClr>
            </a:solidFill>
          </p:spPr>
        </p:sp>
        <p:sp>
          <p:nvSpPr>
            <p:cNvPr name="TextBox 16" id="16"/>
            <p:cNvSpPr txBox="true"/>
            <p:nvPr/>
          </p:nvSpPr>
          <p:spPr>
            <a:xfrm>
              <a:off x="0" y="-152400"/>
              <a:ext cx="10407848" cy="1362075"/>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Implemented thorough data cleaning and imputation methods.</a:t>
              </a:r>
            </a:p>
          </p:txBody>
        </p:sp>
      </p:grpSp>
      <p:grpSp>
        <p:nvGrpSpPr>
          <p:cNvPr name="Group 17" id="17"/>
          <p:cNvGrpSpPr/>
          <p:nvPr/>
        </p:nvGrpSpPr>
        <p:grpSpPr>
          <a:xfrm rot="0">
            <a:off x="9499401" y="4642097"/>
            <a:ext cx="3544044" cy="442912"/>
            <a:chOff x="0" y="0"/>
            <a:chExt cx="4725392" cy="590550"/>
          </a:xfrm>
        </p:grpSpPr>
        <p:sp>
          <p:nvSpPr>
            <p:cNvPr name="Freeform 18" id="18"/>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9" id="19"/>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Resources issue</a:t>
              </a:r>
            </a:p>
          </p:txBody>
        </p:sp>
      </p:grpSp>
      <p:grpSp>
        <p:nvGrpSpPr>
          <p:cNvPr name="Group 20" id="20"/>
          <p:cNvGrpSpPr/>
          <p:nvPr/>
        </p:nvGrpSpPr>
        <p:grpSpPr>
          <a:xfrm rot="0">
            <a:off x="9499401" y="5368529"/>
            <a:ext cx="7805886" cy="1360885"/>
            <a:chOff x="0" y="0"/>
            <a:chExt cx="10407848" cy="1814513"/>
          </a:xfrm>
        </p:grpSpPr>
        <p:sp>
          <p:nvSpPr>
            <p:cNvPr name="Freeform 21" id="21"/>
            <p:cNvSpPr/>
            <p:nvPr/>
          </p:nvSpPr>
          <p:spPr>
            <a:xfrm flipH="false" flipV="false" rot="0">
              <a:off x="0" y="0"/>
              <a:ext cx="10407848" cy="1814513"/>
            </a:xfrm>
            <a:custGeom>
              <a:avLst/>
              <a:gdLst/>
              <a:ahLst/>
              <a:cxnLst/>
              <a:rect r="r" b="b" t="t" l="l"/>
              <a:pathLst>
                <a:path h="1814513" w="10407848">
                  <a:moveTo>
                    <a:pt x="0" y="0"/>
                  </a:moveTo>
                  <a:lnTo>
                    <a:pt x="10407848" y="0"/>
                  </a:lnTo>
                  <a:lnTo>
                    <a:pt x="10407848" y="1814513"/>
                  </a:lnTo>
                  <a:lnTo>
                    <a:pt x="0" y="1814513"/>
                  </a:lnTo>
                  <a:close/>
                </a:path>
              </a:pathLst>
            </a:custGeom>
            <a:solidFill>
              <a:srgbClr val="000000">
                <a:alpha val="0"/>
              </a:srgbClr>
            </a:solidFill>
          </p:spPr>
        </p:sp>
        <p:sp>
          <p:nvSpPr>
            <p:cNvPr name="TextBox 22" id="22"/>
            <p:cNvSpPr txBox="true"/>
            <p:nvPr/>
          </p:nvSpPr>
          <p:spPr>
            <a:xfrm>
              <a:off x="0" y="-152400"/>
              <a:ext cx="10407848" cy="1966913"/>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We have utilized a a simple algorithm for us to be able to make more tests and focus on optimization instead of architecture.</a:t>
              </a: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grpSp>
        <p:nvGrpSpPr>
          <p:cNvPr name="Group 5" id="5"/>
          <p:cNvGrpSpPr/>
          <p:nvPr/>
        </p:nvGrpSpPr>
        <p:grpSpPr>
          <a:xfrm rot="0">
            <a:off x="992238" y="2963912"/>
            <a:ext cx="7088237" cy="885974"/>
            <a:chOff x="0" y="0"/>
            <a:chExt cx="9450983" cy="1181298"/>
          </a:xfrm>
        </p:grpSpPr>
        <p:sp>
          <p:nvSpPr>
            <p:cNvPr name="Freeform 6" id="6"/>
            <p:cNvSpPr/>
            <p:nvPr/>
          </p:nvSpPr>
          <p:spPr>
            <a:xfrm flipH="false" flipV="false" rot="0">
              <a:off x="0" y="0"/>
              <a:ext cx="9450984" cy="1181298"/>
            </a:xfrm>
            <a:custGeom>
              <a:avLst/>
              <a:gdLst/>
              <a:ahLst/>
              <a:cxnLst/>
              <a:rect r="r" b="b" t="t" l="l"/>
              <a:pathLst>
                <a:path h="1181298" w="9450984">
                  <a:moveTo>
                    <a:pt x="0" y="0"/>
                  </a:moveTo>
                  <a:lnTo>
                    <a:pt x="9450984" y="0"/>
                  </a:lnTo>
                  <a:lnTo>
                    <a:pt x="9450984" y="1181298"/>
                  </a:lnTo>
                  <a:lnTo>
                    <a:pt x="0" y="1181298"/>
                  </a:lnTo>
                  <a:close/>
                </a:path>
              </a:pathLst>
            </a:custGeom>
            <a:solidFill>
              <a:srgbClr val="000000">
                <a:alpha val="0"/>
              </a:srgbClr>
            </a:solidFill>
          </p:spPr>
        </p:sp>
        <p:sp>
          <p:nvSpPr>
            <p:cNvPr name="TextBox 7" id="7"/>
            <p:cNvSpPr txBox="true"/>
            <p:nvPr/>
          </p:nvSpPr>
          <p:spPr>
            <a:xfrm>
              <a:off x="0" y="-161925"/>
              <a:ext cx="9450983"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Conclusions</a:t>
              </a:r>
            </a:p>
          </p:txBody>
        </p:sp>
      </p:grpSp>
      <p:grpSp>
        <p:nvGrpSpPr>
          <p:cNvPr name="Group 8" id="8"/>
          <p:cNvGrpSpPr/>
          <p:nvPr/>
        </p:nvGrpSpPr>
        <p:grpSpPr>
          <a:xfrm rot="0">
            <a:off x="992238" y="4416921"/>
            <a:ext cx="16303526" cy="1360885"/>
            <a:chOff x="0" y="0"/>
            <a:chExt cx="21738035" cy="1814513"/>
          </a:xfrm>
        </p:grpSpPr>
        <p:sp>
          <p:nvSpPr>
            <p:cNvPr name="Freeform 9" id="9"/>
            <p:cNvSpPr/>
            <p:nvPr/>
          </p:nvSpPr>
          <p:spPr>
            <a:xfrm flipH="false" flipV="false" rot="0">
              <a:off x="0" y="0"/>
              <a:ext cx="21738034" cy="1814513"/>
            </a:xfrm>
            <a:custGeom>
              <a:avLst/>
              <a:gdLst/>
              <a:ahLst/>
              <a:cxnLst/>
              <a:rect r="r" b="b" t="t" l="l"/>
              <a:pathLst>
                <a:path h="1814513" w="21738034">
                  <a:moveTo>
                    <a:pt x="0" y="0"/>
                  </a:moveTo>
                  <a:lnTo>
                    <a:pt x="21738034" y="0"/>
                  </a:lnTo>
                  <a:lnTo>
                    <a:pt x="21738034" y="1814513"/>
                  </a:lnTo>
                  <a:lnTo>
                    <a:pt x="0" y="1814513"/>
                  </a:lnTo>
                  <a:close/>
                </a:path>
              </a:pathLst>
            </a:custGeom>
            <a:solidFill>
              <a:srgbClr val="000000">
                <a:alpha val="0"/>
              </a:srgbClr>
            </a:solidFill>
          </p:spPr>
        </p:sp>
        <p:sp>
          <p:nvSpPr>
            <p:cNvPr name="TextBox 10" id="10"/>
            <p:cNvSpPr txBox="true"/>
            <p:nvPr/>
          </p:nvSpPr>
          <p:spPr>
            <a:xfrm>
              <a:off x="0" y="-152400"/>
              <a:ext cx="21738035" cy="1966913"/>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Our work presents a proof of concept of our ability to create scalable big data projects. We should mention that we have learned the strengths and weakness for the initial frameworks that we utilized and this can guide us in future projects for choosing our stack depending on the requirements.</a:t>
              </a:r>
            </a:p>
          </p:txBody>
        </p:sp>
      </p:grpSp>
      <p:grpSp>
        <p:nvGrpSpPr>
          <p:cNvPr name="Group 11" id="11"/>
          <p:cNvGrpSpPr/>
          <p:nvPr/>
        </p:nvGrpSpPr>
        <p:grpSpPr>
          <a:xfrm rot="0">
            <a:off x="992238" y="6869311"/>
            <a:ext cx="16303526" cy="453629"/>
            <a:chOff x="0" y="0"/>
            <a:chExt cx="21738035" cy="604838"/>
          </a:xfrm>
        </p:grpSpPr>
        <p:sp>
          <p:nvSpPr>
            <p:cNvPr name="Freeform 12" id="12"/>
            <p:cNvSpPr/>
            <p:nvPr/>
          </p:nvSpPr>
          <p:spPr>
            <a:xfrm flipH="false" flipV="false" rot="0">
              <a:off x="0" y="0"/>
              <a:ext cx="21738034" cy="604838"/>
            </a:xfrm>
            <a:custGeom>
              <a:avLst/>
              <a:gdLst/>
              <a:ahLst/>
              <a:cxnLst/>
              <a:rect r="r" b="b" t="t" l="l"/>
              <a:pathLst>
                <a:path h="604838" w="21738034">
                  <a:moveTo>
                    <a:pt x="0" y="0"/>
                  </a:moveTo>
                  <a:lnTo>
                    <a:pt x="21738034" y="0"/>
                  </a:lnTo>
                  <a:lnTo>
                    <a:pt x="21738034" y="604838"/>
                  </a:lnTo>
                  <a:lnTo>
                    <a:pt x="0" y="604838"/>
                  </a:lnTo>
                  <a:close/>
                </a:path>
              </a:pathLst>
            </a:custGeom>
            <a:solidFill>
              <a:srgbClr val="000000">
                <a:alpha val="0"/>
              </a:srgbClr>
            </a:solidFill>
          </p:spPr>
        </p:sp>
        <p:sp>
          <p:nvSpPr>
            <p:cNvPr name="TextBox 13" id="13"/>
            <p:cNvSpPr txBox="true"/>
            <p:nvPr/>
          </p:nvSpPr>
          <p:spPr>
            <a:xfrm>
              <a:off x="0" y="-152400"/>
              <a:ext cx="21738035"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Thank you.</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sp>
        <p:nvSpPr>
          <p:cNvPr name="Freeform 5" id="5" descr="preencoded.png"/>
          <p:cNvSpPr/>
          <p:nvPr/>
        </p:nvSpPr>
        <p:spPr>
          <a:xfrm flipH="false" flipV="false" rot="0">
            <a:off x="0" y="0"/>
            <a:ext cx="18288000" cy="3721150"/>
          </a:xfrm>
          <a:custGeom>
            <a:avLst/>
            <a:gdLst/>
            <a:ahLst/>
            <a:cxnLst/>
            <a:rect r="r" b="b" t="t" l="l"/>
            <a:pathLst>
              <a:path h="3721150" w="18288000">
                <a:moveTo>
                  <a:pt x="0" y="0"/>
                </a:moveTo>
                <a:lnTo>
                  <a:pt x="18288000" y="0"/>
                </a:lnTo>
                <a:lnTo>
                  <a:pt x="18288000" y="3721150"/>
                </a:lnTo>
                <a:lnTo>
                  <a:pt x="0" y="3721150"/>
                </a:lnTo>
                <a:lnTo>
                  <a:pt x="0" y="0"/>
                </a:lnTo>
                <a:close/>
              </a:path>
            </a:pathLst>
          </a:custGeom>
          <a:blipFill>
            <a:blip r:embed="rId4"/>
            <a:stretch>
              <a:fillRect l="0" t="0" r="0" b="-83"/>
            </a:stretch>
          </a:blipFill>
        </p:spPr>
      </p:sp>
      <p:grpSp>
        <p:nvGrpSpPr>
          <p:cNvPr name="Group 6" id="6"/>
          <p:cNvGrpSpPr/>
          <p:nvPr/>
        </p:nvGrpSpPr>
        <p:grpSpPr>
          <a:xfrm rot="0">
            <a:off x="992238" y="4465439"/>
            <a:ext cx="7088237" cy="885974"/>
            <a:chOff x="0" y="0"/>
            <a:chExt cx="9450983" cy="1181298"/>
          </a:xfrm>
        </p:grpSpPr>
        <p:sp>
          <p:nvSpPr>
            <p:cNvPr name="Freeform 7" id="7"/>
            <p:cNvSpPr/>
            <p:nvPr/>
          </p:nvSpPr>
          <p:spPr>
            <a:xfrm flipH="false" flipV="false" rot="0">
              <a:off x="0" y="0"/>
              <a:ext cx="9450984" cy="1181298"/>
            </a:xfrm>
            <a:custGeom>
              <a:avLst/>
              <a:gdLst/>
              <a:ahLst/>
              <a:cxnLst/>
              <a:rect r="r" b="b" t="t" l="l"/>
              <a:pathLst>
                <a:path h="1181298" w="9450984">
                  <a:moveTo>
                    <a:pt x="0" y="0"/>
                  </a:moveTo>
                  <a:lnTo>
                    <a:pt x="9450984" y="0"/>
                  </a:lnTo>
                  <a:lnTo>
                    <a:pt x="9450984" y="1181298"/>
                  </a:lnTo>
                  <a:lnTo>
                    <a:pt x="0" y="1181298"/>
                  </a:lnTo>
                  <a:close/>
                </a:path>
              </a:pathLst>
            </a:custGeom>
            <a:solidFill>
              <a:srgbClr val="000000">
                <a:alpha val="0"/>
              </a:srgbClr>
            </a:solidFill>
          </p:spPr>
        </p:sp>
        <p:sp>
          <p:nvSpPr>
            <p:cNvPr name="TextBox 8" id="8"/>
            <p:cNvSpPr txBox="true"/>
            <p:nvPr/>
          </p:nvSpPr>
          <p:spPr>
            <a:xfrm>
              <a:off x="0" y="-161925"/>
              <a:ext cx="9450983"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Table of Contents</a:t>
              </a:r>
            </a:p>
          </p:txBody>
        </p:sp>
      </p:grpSp>
      <p:grpSp>
        <p:nvGrpSpPr>
          <p:cNvPr name="Group 9" id="9"/>
          <p:cNvGrpSpPr/>
          <p:nvPr/>
        </p:nvGrpSpPr>
        <p:grpSpPr>
          <a:xfrm rot="0">
            <a:off x="986284" y="5770662"/>
            <a:ext cx="8021985" cy="1664643"/>
            <a:chOff x="0" y="0"/>
            <a:chExt cx="10695980" cy="2219523"/>
          </a:xfrm>
        </p:grpSpPr>
        <p:sp>
          <p:nvSpPr>
            <p:cNvPr name="Freeform 10" id="10"/>
            <p:cNvSpPr/>
            <p:nvPr/>
          </p:nvSpPr>
          <p:spPr>
            <a:xfrm flipH="false" flipV="false" rot="0">
              <a:off x="7874" y="7874"/>
              <a:ext cx="10680065" cy="2203704"/>
            </a:xfrm>
            <a:custGeom>
              <a:avLst/>
              <a:gdLst/>
              <a:ahLst/>
              <a:cxnLst/>
              <a:rect r="r" b="b" t="t" l="l"/>
              <a:pathLst>
                <a:path h="2203704" w="10680065">
                  <a:moveTo>
                    <a:pt x="0" y="158877"/>
                  </a:moveTo>
                  <a:cubicBezTo>
                    <a:pt x="0" y="71120"/>
                    <a:pt x="71501" y="0"/>
                    <a:pt x="159766" y="0"/>
                  </a:cubicBezTo>
                  <a:lnTo>
                    <a:pt x="10520426" y="0"/>
                  </a:lnTo>
                  <a:cubicBezTo>
                    <a:pt x="10608564" y="0"/>
                    <a:pt x="10680065" y="71120"/>
                    <a:pt x="10680065" y="158750"/>
                  </a:cubicBezTo>
                  <a:lnTo>
                    <a:pt x="10680065" y="2044954"/>
                  </a:lnTo>
                  <a:cubicBezTo>
                    <a:pt x="10680065" y="2132584"/>
                    <a:pt x="10608564" y="2203704"/>
                    <a:pt x="10520426" y="2203704"/>
                  </a:cubicBezTo>
                  <a:lnTo>
                    <a:pt x="159766" y="2203704"/>
                  </a:lnTo>
                  <a:cubicBezTo>
                    <a:pt x="71628" y="2203704"/>
                    <a:pt x="127" y="2132584"/>
                    <a:pt x="127" y="2044954"/>
                  </a:cubicBezTo>
                  <a:close/>
                </a:path>
              </a:pathLst>
            </a:custGeom>
            <a:solidFill>
              <a:srgbClr val="FFFFFF"/>
            </a:solidFill>
          </p:spPr>
        </p:sp>
        <p:sp>
          <p:nvSpPr>
            <p:cNvPr name="Freeform 11" id="11"/>
            <p:cNvSpPr/>
            <p:nvPr/>
          </p:nvSpPr>
          <p:spPr>
            <a:xfrm flipH="false" flipV="false" rot="0">
              <a:off x="0" y="0"/>
              <a:ext cx="10695940" cy="2219579"/>
            </a:xfrm>
            <a:custGeom>
              <a:avLst/>
              <a:gdLst/>
              <a:ahLst/>
              <a:cxnLst/>
              <a:rect r="r" b="b" t="t" l="l"/>
              <a:pathLst>
                <a:path h="2219579" w="10695940">
                  <a:moveTo>
                    <a:pt x="0" y="166751"/>
                  </a:moveTo>
                  <a:cubicBezTo>
                    <a:pt x="0" y="74549"/>
                    <a:pt x="75057" y="0"/>
                    <a:pt x="167640" y="0"/>
                  </a:cubicBezTo>
                  <a:lnTo>
                    <a:pt x="10528300" y="0"/>
                  </a:lnTo>
                  <a:lnTo>
                    <a:pt x="10528300" y="7874"/>
                  </a:lnTo>
                  <a:lnTo>
                    <a:pt x="10528300" y="0"/>
                  </a:lnTo>
                  <a:cubicBezTo>
                    <a:pt x="10620883" y="0"/>
                    <a:pt x="10695940" y="74549"/>
                    <a:pt x="10695940" y="166751"/>
                  </a:cubicBezTo>
                  <a:lnTo>
                    <a:pt x="10688066" y="166751"/>
                  </a:lnTo>
                  <a:lnTo>
                    <a:pt x="10695940" y="166751"/>
                  </a:lnTo>
                  <a:lnTo>
                    <a:pt x="10695940" y="2052828"/>
                  </a:lnTo>
                  <a:lnTo>
                    <a:pt x="10688066" y="2052828"/>
                  </a:lnTo>
                  <a:lnTo>
                    <a:pt x="10695940" y="2052828"/>
                  </a:lnTo>
                  <a:cubicBezTo>
                    <a:pt x="10695940" y="2144903"/>
                    <a:pt x="10620883" y="2219579"/>
                    <a:pt x="10528300" y="2219579"/>
                  </a:cubicBezTo>
                  <a:lnTo>
                    <a:pt x="10528300" y="2211705"/>
                  </a:lnTo>
                  <a:lnTo>
                    <a:pt x="10528300" y="2219579"/>
                  </a:lnTo>
                  <a:lnTo>
                    <a:pt x="167640" y="2219579"/>
                  </a:lnTo>
                  <a:lnTo>
                    <a:pt x="167640" y="2211705"/>
                  </a:lnTo>
                  <a:lnTo>
                    <a:pt x="167640" y="2219579"/>
                  </a:lnTo>
                  <a:cubicBezTo>
                    <a:pt x="75057" y="2219579"/>
                    <a:pt x="0" y="2145030"/>
                    <a:pt x="0" y="2052828"/>
                  </a:cubicBezTo>
                  <a:lnTo>
                    <a:pt x="0" y="166751"/>
                  </a:lnTo>
                  <a:lnTo>
                    <a:pt x="7874" y="166751"/>
                  </a:lnTo>
                  <a:lnTo>
                    <a:pt x="0" y="166751"/>
                  </a:lnTo>
                  <a:moveTo>
                    <a:pt x="15875" y="166751"/>
                  </a:moveTo>
                  <a:lnTo>
                    <a:pt x="15875" y="2052828"/>
                  </a:lnTo>
                  <a:lnTo>
                    <a:pt x="7874" y="2052828"/>
                  </a:lnTo>
                  <a:lnTo>
                    <a:pt x="15748" y="2052828"/>
                  </a:lnTo>
                  <a:cubicBezTo>
                    <a:pt x="15748" y="2136140"/>
                    <a:pt x="83693" y="2203704"/>
                    <a:pt x="167513" y="2203704"/>
                  </a:cubicBezTo>
                  <a:lnTo>
                    <a:pt x="10528300" y="2203704"/>
                  </a:lnTo>
                  <a:cubicBezTo>
                    <a:pt x="10612120" y="2203704"/>
                    <a:pt x="10680065" y="2136140"/>
                    <a:pt x="10680065" y="2052828"/>
                  </a:cubicBezTo>
                  <a:lnTo>
                    <a:pt x="10680065" y="166751"/>
                  </a:lnTo>
                  <a:cubicBezTo>
                    <a:pt x="10680065" y="83439"/>
                    <a:pt x="10612120" y="15875"/>
                    <a:pt x="10528300" y="15875"/>
                  </a:cubicBezTo>
                  <a:lnTo>
                    <a:pt x="167640" y="15875"/>
                  </a:lnTo>
                  <a:lnTo>
                    <a:pt x="167640" y="7874"/>
                  </a:lnTo>
                  <a:lnTo>
                    <a:pt x="167640" y="15748"/>
                  </a:lnTo>
                  <a:cubicBezTo>
                    <a:pt x="83820" y="15875"/>
                    <a:pt x="15875" y="83439"/>
                    <a:pt x="15875" y="166751"/>
                  </a:cubicBezTo>
                  <a:close/>
                </a:path>
              </a:pathLst>
            </a:custGeom>
            <a:solidFill>
              <a:srgbClr val="F8ECD3"/>
            </a:solidFill>
          </p:spPr>
        </p:sp>
      </p:grpSp>
      <p:grpSp>
        <p:nvGrpSpPr>
          <p:cNvPr name="Group 12" id="12"/>
          <p:cNvGrpSpPr/>
          <p:nvPr/>
        </p:nvGrpSpPr>
        <p:grpSpPr>
          <a:xfrm rot="0">
            <a:off x="1285280" y="6069658"/>
            <a:ext cx="3544044" cy="442912"/>
            <a:chOff x="0" y="0"/>
            <a:chExt cx="4725392" cy="590550"/>
          </a:xfrm>
        </p:grpSpPr>
        <p:sp>
          <p:nvSpPr>
            <p:cNvPr name="Freeform 13" id="13"/>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4" id="14"/>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Introduction</a:t>
              </a:r>
            </a:p>
          </p:txBody>
        </p:sp>
      </p:grpSp>
      <p:grpSp>
        <p:nvGrpSpPr>
          <p:cNvPr name="Group 15" id="15"/>
          <p:cNvGrpSpPr/>
          <p:nvPr/>
        </p:nvGrpSpPr>
        <p:grpSpPr>
          <a:xfrm rot="0">
            <a:off x="1285280" y="6682680"/>
            <a:ext cx="7423994" cy="453629"/>
            <a:chOff x="0" y="0"/>
            <a:chExt cx="9898658" cy="604838"/>
          </a:xfrm>
        </p:grpSpPr>
        <p:sp>
          <p:nvSpPr>
            <p:cNvPr name="Freeform 16" id="16"/>
            <p:cNvSpPr/>
            <p:nvPr/>
          </p:nvSpPr>
          <p:spPr>
            <a:xfrm flipH="false" flipV="false" rot="0">
              <a:off x="0" y="0"/>
              <a:ext cx="9898659" cy="604838"/>
            </a:xfrm>
            <a:custGeom>
              <a:avLst/>
              <a:gdLst/>
              <a:ahLst/>
              <a:cxnLst/>
              <a:rect r="r" b="b" t="t" l="l"/>
              <a:pathLst>
                <a:path h="604838" w="9898659">
                  <a:moveTo>
                    <a:pt x="0" y="0"/>
                  </a:moveTo>
                  <a:lnTo>
                    <a:pt x="9898659" y="0"/>
                  </a:lnTo>
                  <a:lnTo>
                    <a:pt x="9898659" y="604838"/>
                  </a:lnTo>
                  <a:lnTo>
                    <a:pt x="0" y="604838"/>
                  </a:lnTo>
                  <a:close/>
                </a:path>
              </a:pathLst>
            </a:custGeom>
            <a:solidFill>
              <a:srgbClr val="000000">
                <a:alpha val="0"/>
              </a:srgbClr>
            </a:solidFill>
          </p:spPr>
        </p:sp>
        <p:sp>
          <p:nvSpPr>
            <p:cNvPr name="TextBox 17" id="17"/>
            <p:cNvSpPr txBox="true"/>
            <p:nvPr/>
          </p:nvSpPr>
          <p:spPr>
            <a:xfrm>
              <a:off x="0" y="-152400"/>
              <a:ext cx="9898658"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Project overview and goals</a:t>
              </a:r>
            </a:p>
          </p:txBody>
        </p:sp>
      </p:grpSp>
      <p:grpSp>
        <p:nvGrpSpPr>
          <p:cNvPr name="Group 18" id="18"/>
          <p:cNvGrpSpPr/>
          <p:nvPr/>
        </p:nvGrpSpPr>
        <p:grpSpPr>
          <a:xfrm rot="0">
            <a:off x="9279881" y="5770662"/>
            <a:ext cx="8021985" cy="1664643"/>
            <a:chOff x="0" y="0"/>
            <a:chExt cx="10695980" cy="2219523"/>
          </a:xfrm>
        </p:grpSpPr>
        <p:sp>
          <p:nvSpPr>
            <p:cNvPr name="Freeform 19" id="19"/>
            <p:cNvSpPr/>
            <p:nvPr/>
          </p:nvSpPr>
          <p:spPr>
            <a:xfrm flipH="false" flipV="false" rot="0">
              <a:off x="7874" y="7874"/>
              <a:ext cx="10680065" cy="2203704"/>
            </a:xfrm>
            <a:custGeom>
              <a:avLst/>
              <a:gdLst/>
              <a:ahLst/>
              <a:cxnLst/>
              <a:rect r="r" b="b" t="t" l="l"/>
              <a:pathLst>
                <a:path h="2203704" w="10680065">
                  <a:moveTo>
                    <a:pt x="0" y="158877"/>
                  </a:moveTo>
                  <a:cubicBezTo>
                    <a:pt x="0" y="71120"/>
                    <a:pt x="71501" y="0"/>
                    <a:pt x="159766" y="0"/>
                  </a:cubicBezTo>
                  <a:lnTo>
                    <a:pt x="10520426" y="0"/>
                  </a:lnTo>
                  <a:cubicBezTo>
                    <a:pt x="10608564" y="0"/>
                    <a:pt x="10680065" y="71120"/>
                    <a:pt x="10680065" y="158750"/>
                  </a:cubicBezTo>
                  <a:lnTo>
                    <a:pt x="10680065" y="2044954"/>
                  </a:lnTo>
                  <a:cubicBezTo>
                    <a:pt x="10680065" y="2132584"/>
                    <a:pt x="10608564" y="2203704"/>
                    <a:pt x="10520426" y="2203704"/>
                  </a:cubicBezTo>
                  <a:lnTo>
                    <a:pt x="159766" y="2203704"/>
                  </a:lnTo>
                  <a:cubicBezTo>
                    <a:pt x="71628" y="2203704"/>
                    <a:pt x="127" y="2132584"/>
                    <a:pt x="127" y="2044954"/>
                  </a:cubicBezTo>
                  <a:close/>
                </a:path>
              </a:pathLst>
            </a:custGeom>
            <a:solidFill>
              <a:srgbClr val="FFFFFF"/>
            </a:solidFill>
          </p:spPr>
        </p:sp>
        <p:sp>
          <p:nvSpPr>
            <p:cNvPr name="Freeform 20" id="20"/>
            <p:cNvSpPr/>
            <p:nvPr/>
          </p:nvSpPr>
          <p:spPr>
            <a:xfrm flipH="false" flipV="false" rot="0">
              <a:off x="0" y="0"/>
              <a:ext cx="10695940" cy="2219579"/>
            </a:xfrm>
            <a:custGeom>
              <a:avLst/>
              <a:gdLst/>
              <a:ahLst/>
              <a:cxnLst/>
              <a:rect r="r" b="b" t="t" l="l"/>
              <a:pathLst>
                <a:path h="2219579" w="10695940">
                  <a:moveTo>
                    <a:pt x="0" y="166751"/>
                  </a:moveTo>
                  <a:cubicBezTo>
                    <a:pt x="0" y="74549"/>
                    <a:pt x="75057" y="0"/>
                    <a:pt x="167640" y="0"/>
                  </a:cubicBezTo>
                  <a:lnTo>
                    <a:pt x="10528300" y="0"/>
                  </a:lnTo>
                  <a:lnTo>
                    <a:pt x="10528300" y="7874"/>
                  </a:lnTo>
                  <a:lnTo>
                    <a:pt x="10528300" y="0"/>
                  </a:lnTo>
                  <a:cubicBezTo>
                    <a:pt x="10620883" y="0"/>
                    <a:pt x="10695940" y="74549"/>
                    <a:pt x="10695940" y="166751"/>
                  </a:cubicBezTo>
                  <a:lnTo>
                    <a:pt x="10688066" y="166751"/>
                  </a:lnTo>
                  <a:lnTo>
                    <a:pt x="10695940" y="166751"/>
                  </a:lnTo>
                  <a:lnTo>
                    <a:pt x="10695940" y="2052828"/>
                  </a:lnTo>
                  <a:lnTo>
                    <a:pt x="10688066" y="2052828"/>
                  </a:lnTo>
                  <a:lnTo>
                    <a:pt x="10695940" y="2052828"/>
                  </a:lnTo>
                  <a:cubicBezTo>
                    <a:pt x="10695940" y="2144903"/>
                    <a:pt x="10620883" y="2219579"/>
                    <a:pt x="10528300" y="2219579"/>
                  </a:cubicBezTo>
                  <a:lnTo>
                    <a:pt x="10528300" y="2211705"/>
                  </a:lnTo>
                  <a:lnTo>
                    <a:pt x="10528300" y="2219579"/>
                  </a:lnTo>
                  <a:lnTo>
                    <a:pt x="167640" y="2219579"/>
                  </a:lnTo>
                  <a:lnTo>
                    <a:pt x="167640" y="2211705"/>
                  </a:lnTo>
                  <a:lnTo>
                    <a:pt x="167640" y="2219579"/>
                  </a:lnTo>
                  <a:cubicBezTo>
                    <a:pt x="75057" y="2219579"/>
                    <a:pt x="0" y="2145030"/>
                    <a:pt x="0" y="2052828"/>
                  </a:cubicBezTo>
                  <a:lnTo>
                    <a:pt x="0" y="166751"/>
                  </a:lnTo>
                  <a:lnTo>
                    <a:pt x="7874" y="166751"/>
                  </a:lnTo>
                  <a:lnTo>
                    <a:pt x="0" y="166751"/>
                  </a:lnTo>
                  <a:moveTo>
                    <a:pt x="15875" y="166751"/>
                  </a:moveTo>
                  <a:lnTo>
                    <a:pt x="15875" y="2052828"/>
                  </a:lnTo>
                  <a:lnTo>
                    <a:pt x="7874" y="2052828"/>
                  </a:lnTo>
                  <a:lnTo>
                    <a:pt x="15748" y="2052828"/>
                  </a:lnTo>
                  <a:cubicBezTo>
                    <a:pt x="15748" y="2136140"/>
                    <a:pt x="83693" y="2203704"/>
                    <a:pt x="167513" y="2203704"/>
                  </a:cubicBezTo>
                  <a:lnTo>
                    <a:pt x="10528300" y="2203704"/>
                  </a:lnTo>
                  <a:cubicBezTo>
                    <a:pt x="10612120" y="2203704"/>
                    <a:pt x="10680065" y="2136140"/>
                    <a:pt x="10680065" y="2052828"/>
                  </a:cubicBezTo>
                  <a:lnTo>
                    <a:pt x="10680065" y="166751"/>
                  </a:lnTo>
                  <a:cubicBezTo>
                    <a:pt x="10680065" y="83439"/>
                    <a:pt x="10612120" y="15875"/>
                    <a:pt x="10528300" y="15875"/>
                  </a:cubicBezTo>
                  <a:lnTo>
                    <a:pt x="167640" y="15875"/>
                  </a:lnTo>
                  <a:lnTo>
                    <a:pt x="167640" y="7874"/>
                  </a:lnTo>
                  <a:lnTo>
                    <a:pt x="167640" y="15748"/>
                  </a:lnTo>
                  <a:cubicBezTo>
                    <a:pt x="83820" y="15875"/>
                    <a:pt x="15875" y="83439"/>
                    <a:pt x="15875" y="166751"/>
                  </a:cubicBezTo>
                  <a:close/>
                </a:path>
              </a:pathLst>
            </a:custGeom>
            <a:solidFill>
              <a:srgbClr val="F8ECD3"/>
            </a:solidFill>
          </p:spPr>
        </p:sp>
      </p:grpSp>
      <p:grpSp>
        <p:nvGrpSpPr>
          <p:cNvPr name="Group 21" id="21"/>
          <p:cNvGrpSpPr/>
          <p:nvPr/>
        </p:nvGrpSpPr>
        <p:grpSpPr>
          <a:xfrm rot="0">
            <a:off x="9578876" y="6069658"/>
            <a:ext cx="3544044" cy="442912"/>
            <a:chOff x="0" y="0"/>
            <a:chExt cx="4725392" cy="590550"/>
          </a:xfrm>
        </p:grpSpPr>
        <p:sp>
          <p:nvSpPr>
            <p:cNvPr name="Freeform 22" id="22"/>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23" id="23"/>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Data &amp; Pipeline</a:t>
              </a:r>
            </a:p>
          </p:txBody>
        </p:sp>
      </p:grpSp>
      <p:grpSp>
        <p:nvGrpSpPr>
          <p:cNvPr name="Group 24" id="24"/>
          <p:cNvGrpSpPr/>
          <p:nvPr/>
        </p:nvGrpSpPr>
        <p:grpSpPr>
          <a:xfrm rot="0">
            <a:off x="9578876" y="6682680"/>
            <a:ext cx="7423994" cy="453629"/>
            <a:chOff x="0" y="0"/>
            <a:chExt cx="9898658" cy="604838"/>
          </a:xfrm>
        </p:grpSpPr>
        <p:sp>
          <p:nvSpPr>
            <p:cNvPr name="Freeform 25" id="25"/>
            <p:cNvSpPr/>
            <p:nvPr/>
          </p:nvSpPr>
          <p:spPr>
            <a:xfrm flipH="false" flipV="false" rot="0">
              <a:off x="0" y="0"/>
              <a:ext cx="9898659" cy="604838"/>
            </a:xfrm>
            <a:custGeom>
              <a:avLst/>
              <a:gdLst/>
              <a:ahLst/>
              <a:cxnLst/>
              <a:rect r="r" b="b" t="t" l="l"/>
              <a:pathLst>
                <a:path h="604838" w="9898659">
                  <a:moveTo>
                    <a:pt x="0" y="0"/>
                  </a:moveTo>
                  <a:lnTo>
                    <a:pt x="9898659" y="0"/>
                  </a:lnTo>
                  <a:lnTo>
                    <a:pt x="9898659" y="604838"/>
                  </a:lnTo>
                  <a:lnTo>
                    <a:pt x="0" y="604838"/>
                  </a:lnTo>
                  <a:close/>
                </a:path>
              </a:pathLst>
            </a:custGeom>
            <a:solidFill>
              <a:srgbClr val="000000">
                <a:alpha val="0"/>
              </a:srgbClr>
            </a:solidFill>
          </p:spPr>
        </p:sp>
        <p:sp>
          <p:nvSpPr>
            <p:cNvPr name="TextBox 26" id="26"/>
            <p:cNvSpPr txBox="true"/>
            <p:nvPr/>
          </p:nvSpPr>
          <p:spPr>
            <a:xfrm>
              <a:off x="0" y="-152400"/>
              <a:ext cx="9898658"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Dataset details and architecture</a:t>
              </a:r>
            </a:p>
          </p:txBody>
        </p:sp>
      </p:grpSp>
      <p:grpSp>
        <p:nvGrpSpPr>
          <p:cNvPr name="Group 27" id="27"/>
          <p:cNvGrpSpPr/>
          <p:nvPr/>
        </p:nvGrpSpPr>
        <p:grpSpPr>
          <a:xfrm rot="0">
            <a:off x="986284" y="7706916"/>
            <a:ext cx="8021985" cy="1664643"/>
            <a:chOff x="0" y="0"/>
            <a:chExt cx="10695980" cy="2219523"/>
          </a:xfrm>
        </p:grpSpPr>
        <p:sp>
          <p:nvSpPr>
            <p:cNvPr name="Freeform 28" id="28"/>
            <p:cNvSpPr/>
            <p:nvPr/>
          </p:nvSpPr>
          <p:spPr>
            <a:xfrm flipH="false" flipV="false" rot="0">
              <a:off x="7874" y="7874"/>
              <a:ext cx="10680065" cy="2203704"/>
            </a:xfrm>
            <a:custGeom>
              <a:avLst/>
              <a:gdLst/>
              <a:ahLst/>
              <a:cxnLst/>
              <a:rect r="r" b="b" t="t" l="l"/>
              <a:pathLst>
                <a:path h="2203704" w="10680065">
                  <a:moveTo>
                    <a:pt x="0" y="158877"/>
                  </a:moveTo>
                  <a:cubicBezTo>
                    <a:pt x="0" y="71120"/>
                    <a:pt x="71501" y="0"/>
                    <a:pt x="159766" y="0"/>
                  </a:cubicBezTo>
                  <a:lnTo>
                    <a:pt x="10520426" y="0"/>
                  </a:lnTo>
                  <a:cubicBezTo>
                    <a:pt x="10608564" y="0"/>
                    <a:pt x="10680065" y="71120"/>
                    <a:pt x="10680065" y="158750"/>
                  </a:cubicBezTo>
                  <a:lnTo>
                    <a:pt x="10680065" y="2044954"/>
                  </a:lnTo>
                  <a:cubicBezTo>
                    <a:pt x="10680065" y="2132584"/>
                    <a:pt x="10608564" y="2203704"/>
                    <a:pt x="10520426" y="2203704"/>
                  </a:cubicBezTo>
                  <a:lnTo>
                    <a:pt x="159766" y="2203704"/>
                  </a:lnTo>
                  <a:cubicBezTo>
                    <a:pt x="71628" y="2203704"/>
                    <a:pt x="127" y="2132584"/>
                    <a:pt x="127" y="2044954"/>
                  </a:cubicBezTo>
                  <a:close/>
                </a:path>
              </a:pathLst>
            </a:custGeom>
            <a:solidFill>
              <a:srgbClr val="FFFFFF"/>
            </a:solidFill>
          </p:spPr>
        </p:sp>
        <p:sp>
          <p:nvSpPr>
            <p:cNvPr name="Freeform 29" id="29"/>
            <p:cNvSpPr/>
            <p:nvPr/>
          </p:nvSpPr>
          <p:spPr>
            <a:xfrm flipH="false" flipV="false" rot="0">
              <a:off x="0" y="0"/>
              <a:ext cx="10695940" cy="2219579"/>
            </a:xfrm>
            <a:custGeom>
              <a:avLst/>
              <a:gdLst/>
              <a:ahLst/>
              <a:cxnLst/>
              <a:rect r="r" b="b" t="t" l="l"/>
              <a:pathLst>
                <a:path h="2219579" w="10695940">
                  <a:moveTo>
                    <a:pt x="0" y="166751"/>
                  </a:moveTo>
                  <a:cubicBezTo>
                    <a:pt x="0" y="74549"/>
                    <a:pt x="75057" y="0"/>
                    <a:pt x="167640" y="0"/>
                  </a:cubicBezTo>
                  <a:lnTo>
                    <a:pt x="10528300" y="0"/>
                  </a:lnTo>
                  <a:lnTo>
                    <a:pt x="10528300" y="7874"/>
                  </a:lnTo>
                  <a:lnTo>
                    <a:pt x="10528300" y="0"/>
                  </a:lnTo>
                  <a:cubicBezTo>
                    <a:pt x="10620883" y="0"/>
                    <a:pt x="10695940" y="74549"/>
                    <a:pt x="10695940" y="166751"/>
                  </a:cubicBezTo>
                  <a:lnTo>
                    <a:pt x="10688066" y="166751"/>
                  </a:lnTo>
                  <a:lnTo>
                    <a:pt x="10695940" y="166751"/>
                  </a:lnTo>
                  <a:lnTo>
                    <a:pt x="10695940" y="2052828"/>
                  </a:lnTo>
                  <a:lnTo>
                    <a:pt x="10688066" y="2052828"/>
                  </a:lnTo>
                  <a:lnTo>
                    <a:pt x="10695940" y="2052828"/>
                  </a:lnTo>
                  <a:cubicBezTo>
                    <a:pt x="10695940" y="2144903"/>
                    <a:pt x="10620883" y="2219579"/>
                    <a:pt x="10528300" y="2219579"/>
                  </a:cubicBezTo>
                  <a:lnTo>
                    <a:pt x="10528300" y="2211705"/>
                  </a:lnTo>
                  <a:lnTo>
                    <a:pt x="10528300" y="2219579"/>
                  </a:lnTo>
                  <a:lnTo>
                    <a:pt x="167640" y="2219579"/>
                  </a:lnTo>
                  <a:lnTo>
                    <a:pt x="167640" y="2211705"/>
                  </a:lnTo>
                  <a:lnTo>
                    <a:pt x="167640" y="2219579"/>
                  </a:lnTo>
                  <a:cubicBezTo>
                    <a:pt x="75057" y="2219579"/>
                    <a:pt x="0" y="2145030"/>
                    <a:pt x="0" y="2052828"/>
                  </a:cubicBezTo>
                  <a:lnTo>
                    <a:pt x="0" y="166751"/>
                  </a:lnTo>
                  <a:lnTo>
                    <a:pt x="7874" y="166751"/>
                  </a:lnTo>
                  <a:lnTo>
                    <a:pt x="0" y="166751"/>
                  </a:lnTo>
                  <a:moveTo>
                    <a:pt x="15875" y="166751"/>
                  </a:moveTo>
                  <a:lnTo>
                    <a:pt x="15875" y="2052828"/>
                  </a:lnTo>
                  <a:lnTo>
                    <a:pt x="7874" y="2052828"/>
                  </a:lnTo>
                  <a:lnTo>
                    <a:pt x="15748" y="2052828"/>
                  </a:lnTo>
                  <a:cubicBezTo>
                    <a:pt x="15748" y="2136140"/>
                    <a:pt x="83693" y="2203704"/>
                    <a:pt x="167513" y="2203704"/>
                  </a:cubicBezTo>
                  <a:lnTo>
                    <a:pt x="10528300" y="2203704"/>
                  </a:lnTo>
                  <a:cubicBezTo>
                    <a:pt x="10612120" y="2203704"/>
                    <a:pt x="10680065" y="2136140"/>
                    <a:pt x="10680065" y="2052828"/>
                  </a:cubicBezTo>
                  <a:lnTo>
                    <a:pt x="10680065" y="166751"/>
                  </a:lnTo>
                  <a:cubicBezTo>
                    <a:pt x="10680065" y="83439"/>
                    <a:pt x="10612120" y="15875"/>
                    <a:pt x="10528300" y="15875"/>
                  </a:cubicBezTo>
                  <a:lnTo>
                    <a:pt x="167640" y="15875"/>
                  </a:lnTo>
                  <a:lnTo>
                    <a:pt x="167640" y="7874"/>
                  </a:lnTo>
                  <a:lnTo>
                    <a:pt x="167640" y="15748"/>
                  </a:lnTo>
                  <a:cubicBezTo>
                    <a:pt x="83820" y="15875"/>
                    <a:pt x="15875" y="83439"/>
                    <a:pt x="15875" y="166751"/>
                  </a:cubicBezTo>
                  <a:close/>
                </a:path>
              </a:pathLst>
            </a:custGeom>
            <a:solidFill>
              <a:srgbClr val="F8ECD3"/>
            </a:solidFill>
          </p:spPr>
        </p:sp>
      </p:grpSp>
      <p:grpSp>
        <p:nvGrpSpPr>
          <p:cNvPr name="Group 30" id="30"/>
          <p:cNvGrpSpPr/>
          <p:nvPr/>
        </p:nvGrpSpPr>
        <p:grpSpPr>
          <a:xfrm rot="0">
            <a:off x="1285280" y="8005911"/>
            <a:ext cx="3544044" cy="442912"/>
            <a:chOff x="0" y="0"/>
            <a:chExt cx="4725392" cy="590550"/>
          </a:xfrm>
        </p:grpSpPr>
        <p:sp>
          <p:nvSpPr>
            <p:cNvPr name="Freeform 31" id="31"/>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32" id="32"/>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Analysis &amp; Modeling</a:t>
              </a:r>
            </a:p>
          </p:txBody>
        </p:sp>
      </p:grpSp>
      <p:grpSp>
        <p:nvGrpSpPr>
          <p:cNvPr name="Group 33" id="33"/>
          <p:cNvGrpSpPr/>
          <p:nvPr/>
        </p:nvGrpSpPr>
        <p:grpSpPr>
          <a:xfrm rot="0">
            <a:off x="1285280" y="8618935"/>
            <a:ext cx="7423994" cy="453629"/>
            <a:chOff x="0" y="0"/>
            <a:chExt cx="9898658" cy="604838"/>
          </a:xfrm>
        </p:grpSpPr>
        <p:sp>
          <p:nvSpPr>
            <p:cNvPr name="Freeform 34" id="34"/>
            <p:cNvSpPr/>
            <p:nvPr/>
          </p:nvSpPr>
          <p:spPr>
            <a:xfrm flipH="false" flipV="false" rot="0">
              <a:off x="0" y="0"/>
              <a:ext cx="9898659" cy="604838"/>
            </a:xfrm>
            <a:custGeom>
              <a:avLst/>
              <a:gdLst/>
              <a:ahLst/>
              <a:cxnLst/>
              <a:rect r="r" b="b" t="t" l="l"/>
              <a:pathLst>
                <a:path h="604838" w="9898659">
                  <a:moveTo>
                    <a:pt x="0" y="0"/>
                  </a:moveTo>
                  <a:lnTo>
                    <a:pt x="9898659" y="0"/>
                  </a:lnTo>
                  <a:lnTo>
                    <a:pt x="9898659" y="604838"/>
                  </a:lnTo>
                  <a:lnTo>
                    <a:pt x="0" y="604838"/>
                  </a:lnTo>
                  <a:close/>
                </a:path>
              </a:pathLst>
            </a:custGeom>
            <a:solidFill>
              <a:srgbClr val="000000">
                <a:alpha val="0"/>
              </a:srgbClr>
            </a:solidFill>
          </p:spPr>
        </p:sp>
        <p:sp>
          <p:nvSpPr>
            <p:cNvPr name="TextBox 35" id="35"/>
            <p:cNvSpPr txBox="true"/>
            <p:nvPr/>
          </p:nvSpPr>
          <p:spPr>
            <a:xfrm>
              <a:off x="0" y="-152400"/>
              <a:ext cx="9898658"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Insights and machine learning</a:t>
              </a:r>
            </a:p>
          </p:txBody>
        </p:sp>
      </p:grpSp>
      <p:grpSp>
        <p:nvGrpSpPr>
          <p:cNvPr name="Group 36" id="36"/>
          <p:cNvGrpSpPr/>
          <p:nvPr/>
        </p:nvGrpSpPr>
        <p:grpSpPr>
          <a:xfrm rot="0">
            <a:off x="9279881" y="7706916"/>
            <a:ext cx="8021985" cy="1664643"/>
            <a:chOff x="0" y="0"/>
            <a:chExt cx="10695980" cy="2219523"/>
          </a:xfrm>
        </p:grpSpPr>
        <p:sp>
          <p:nvSpPr>
            <p:cNvPr name="Freeform 37" id="37"/>
            <p:cNvSpPr/>
            <p:nvPr/>
          </p:nvSpPr>
          <p:spPr>
            <a:xfrm flipH="false" flipV="false" rot="0">
              <a:off x="7874" y="7874"/>
              <a:ext cx="10680065" cy="2203704"/>
            </a:xfrm>
            <a:custGeom>
              <a:avLst/>
              <a:gdLst/>
              <a:ahLst/>
              <a:cxnLst/>
              <a:rect r="r" b="b" t="t" l="l"/>
              <a:pathLst>
                <a:path h="2203704" w="10680065">
                  <a:moveTo>
                    <a:pt x="0" y="158877"/>
                  </a:moveTo>
                  <a:cubicBezTo>
                    <a:pt x="0" y="71120"/>
                    <a:pt x="71501" y="0"/>
                    <a:pt x="159766" y="0"/>
                  </a:cubicBezTo>
                  <a:lnTo>
                    <a:pt x="10520426" y="0"/>
                  </a:lnTo>
                  <a:cubicBezTo>
                    <a:pt x="10608564" y="0"/>
                    <a:pt x="10680065" y="71120"/>
                    <a:pt x="10680065" y="158750"/>
                  </a:cubicBezTo>
                  <a:lnTo>
                    <a:pt x="10680065" y="2044954"/>
                  </a:lnTo>
                  <a:cubicBezTo>
                    <a:pt x="10680065" y="2132584"/>
                    <a:pt x="10608564" y="2203704"/>
                    <a:pt x="10520426" y="2203704"/>
                  </a:cubicBezTo>
                  <a:lnTo>
                    <a:pt x="159766" y="2203704"/>
                  </a:lnTo>
                  <a:cubicBezTo>
                    <a:pt x="71628" y="2203704"/>
                    <a:pt x="127" y="2132584"/>
                    <a:pt x="127" y="2044954"/>
                  </a:cubicBezTo>
                  <a:close/>
                </a:path>
              </a:pathLst>
            </a:custGeom>
            <a:solidFill>
              <a:srgbClr val="FFFFFF"/>
            </a:solidFill>
          </p:spPr>
        </p:sp>
        <p:sp>
          <p:nvSpPr>
            <p:cNvPr name="Freeform 38" id="38"/>
            <p:cNvSpPr/>
            <p:nvPr/>
          </p:nvSpPr>
          <p:spPr>
            <a:xfrm flipH="false" flipV="false" rot="0">
              <a:off x="0" y="0"/>
              <a:ext cx="10695940" cy="2219579"/>
            </a:xfrm>
            <a:custGeom>
              <a:avLst/>
              <a:gdLst/>
              <a:ahLst/>
              <a:cxnLst/>
              <a:rect r="r" b="b" t="t" l="l"/>
              <a:pathLst>
                <a:path h="2219579" w="10695940">
                  <a:moveTo>
                    <a:pt x="0" y="166751"/>
                  </a:moveTo>
                  <a:cubicBezTo>
                    <a:pt x="0" y="74549"/>
                    <a:pt x="75057" y="0"/>
                    <a:pt x="167640" y="0"/>
                  </a:cubicBezTo>
                  <a:lnTo>
                    <a:pt x="10528300" y="0"/>
                  </a:lnTo>
                  <a:lnTo>
                    <a:pt x="10528300" y="7874"/>
                  </a:lnTo>
                  <a:lnTo>
                    <a:pt x="10528300" y="0"/>
                  </a:lnTo>
                  <a:cubicBezTo>
                    <a:pt x="10620883" y="0"/>
                    <a:pt x="10695940" y="74549"/>
                    <a:pt x="10695940" y="166751"/>
                  </a:cubicBezTo>
                  <a:lnTo>
                    <a:pt x="10688066" y="166751"/>
                  </a:lnTo>
                  <a:lnTo>
                    <a:pt x="10695940" y="166751"/>
                  </a:lnTo>
                  <a:lnTo>
                    <a:pt x="10695940" y="2052828"/>
                  </a:lnTo>
                  <a:lnTo>
                    <a:pt x="10688066" y="2052828"/>
                  </a:lnTo>
                  <a:lnTo>
                    <a:pt x="10695940" y="2052828"/>
                  </a:lnTo>
                  <a:cubicBezTo>
                    <a:pt x="10695940" y="2144903"/>
                    <a:pt x="10620883" y="2219579"/>
                    <a:pt x="10528300" y="2219579"/>
                  </a:cubicBezTo>
                  <a:lnTo>
                    <a:pt x="10528300" y="2211705"/>
                  </a:lnTo>
                  <a:lnTo>
                    <a:pt x="10528300" y="2219579"/>
                  </a:lnTo>
                  <a:lnTo>
                    <a:pt x="167640" y="2219579"/>
                  </a:lnTo>
                  <a:lnTo>
                    <a:pt x="167640" y="2211705"/>
                  </a:lnTo>
                  <a:lnTo>
                    <a:pt x="167640" y="2219579"/>
                  </a:lnTo>
                  <a:cubicBezTo>
                    <a:pt x="75057" y="2219579"/>
                    <a:pt x="0" y="2145030"/>
                    <a:pt x="0" y="2052828"/>
                  </a:cubicBezTo>
                  <a:lnTo>
                    <a:pt x="0" y="166751"/>
                  </a:lnTo>
                  <a:lnTo>
                    <a:pt x="7874" y="166751"/>
                  </a:lnTo>
                  <a:lnTo>
                    <a:pt x="0" y="166751"/>
                  </a:lnTo>
                  <a:moveTo>
                    <a:pt x="15875" y="166751"/>
                  </a:moveTo>
                  <a:lnTo>
                    <a:pt x="15875" y="2052828"/>
                  </a:lnTo>
                  <a:lnTo>
                    <a:pt x="7874" y="2052828"/>
                  </a:lnTo>
                  <a:lnTo>
                    <a:pt x="15748" y="2052828"/>
                  </a:lnTo>
                  <a:cubicBezTo>
                    <a:pt x="15748" y="2136140"/>
                    <a:pt x="83693" y="2203704"/>
                    <a:pt x="167513" y="2203704"/>
                  </a:cubicBezTo>
                  <a:lnTo>
                    <a:pt x="10528300" y="2203704"/>
                  </a:lnTo>
                  <a:cubicBezTo>
                    <a:pt x="10612120" y="2203704"/>
                    <a:pt x="10680065" y="2136140"/>
                    <a:pt x="10680065" y="2052828"/>
                  </a:cubicBezTo>
                  <a:lnTo>
                    <a:pt x="10680065" y="166751"/>
                  </a:lnTo>
                  <a:cubicBezTo>
                    <a:pt x="10680065" y="83439"/>
                    <a:pt x="10612120" y="15875"/>
                    <a:pt x="10528300" y="15875"/>
                  </a:cubicBezTo>
                  <a:lnTo>
                    <a:pt x="167640" y="15875"/>
                  </a:lnTo>
                  <a:lnTo>
                    <a:pt x="167640" y="7874"/>
                  </a:lnTo>
                  <a:lnTo>
                    <a:pt x="167640" y="15748"/>
                  </a:lnTo>
                  <a:cubicBezTo>
                    <a:pt x="83820" y="15875"/>
                    <a:pt x="15875" y="83439"/>
                    <a:pt x="15875" y="166751"/>
                  </a:cubicBezTo>
                  <a:close/>
                </a:path>
              </a:pathLst>
            </a:custGeom>
            <a:solidFill>
              <a:srgbClr val="F8ECD3"/>
            </a:solidFill>
          </p:spPr>
        </p:sp>
      </p:grpSp>
      <p:grpSp>
        <p:nvGrpSpPr>
          <p:cNvPr name="Group 39" id="39"/>
          <p:cNvGrpSpPr/>
          <p:nvPr/>
        </p:nvGrpSpPr>
        <p:grpSpPr>
          <a:xfrm rot="0">
            <a:off x="9578876" y="8005911"/>
            <a:ext cx="4541490" cy="442912"/>
            <a:chOff x="0" y="0"/>
            <a:chExt cx="6055320" cy="590550"/>
          </a:xfrm>
        </p:grpSpPr>
        <p:sp>
          <p:nvSpPr>
            <p:cNvPr name="Freeform 40" id="40"/>
            <p:cNvSpPr/>
            <p:nvPr/>
          </p:nvSpPr>
          <p:spPr>
            <a:xfrm flipH="false" flipV="false" rot="0">
              <a:off x="0" y="0"/>
              <a:ext cx="6055320" cy="590550"/>
            </a:xfrm>
            <a:custGeom>
              <a:avLst/>
              <a:gdLst/>
              <a:ahLst/>
              <a:cxnLst/>
              <a:rect r="r" b="b" t="t" l="l"/>
              <a:pathLst>
                <a:path h="590550" w="6055320">
                  <a:moveTo>
                    <a:pt x="0" y="0"/>
                  </a:moveTo>
                  <a:lnTo>
                    <a:pt x="6055320" y="0"/>
                  </a:lnTo>
                  <a:lnTo>
                    <a:pt x="6055320" y="590550"/>
                  </a:lnTo>
                  <a:lnTo>
                    <a:pt x="0" y="590550"/>
                  </a:lnTo>
                  <a:close/>
                </a:path>
              </a:pathLst>
            </a:custGeom>
            <a:solidFill>
              <a:srgbClr val="000000">
                <a:alpha val="0"/>
              </a:srgbClr>
            </a:solidFill>
          </p:spPr>
        </p:sp>
        <p:sp>
          <p:nvSpPr>
            <p:cNvPr name="TextBox 41" id="41"/>
            <p:cNvSpPr txBox="true"/>
            <p:nvPr/>
          </p:nvSpPr>
          <p:spPr>
            <a:xfrm>
              <a:off x="0" y="-85725"/>
              <a:ext cx="6055320"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Presentation &amp; Conclusion</a:t>
              </a:r>
            </a:p>
          </p:txBody>
        </p:sp>
      </p:grpSp>
      <p:grpSp>
        <p:nvGrpSpPr>
          <p:cNvPr name="Group 42" id="42"/>
          <p:cNvGrpSpPr/>
          <p:nvPr/>
        </p:nvGrpSpPr>
        <p:grpSpPr>
          <a:xfrm rot="0">
            <a:off x="9578876" y="8618935"/>
            <a:ext cx="7423994" cy="453629"/>
            <a:chOff x="0" y="0"/>
            <a:chExt cx="9898658" cy="604838"/>
          </a:xfrm>
        </p:grpSpPr>
        <p:sp>
          <p:nvSpPr>
            <p:cNvPr name="Freeform 43" id="43"/>
            <p:cNvSpPr/>
            <p:nvPr/>
          </p:nvSpPr>
          <p:spPr>
            <a:xfrm flipH="false" flipV="false" rot="0">
              <a:off x="0" y="0"/>
              <a:ext cx="9898659" cy="604838"/>
            </a:xfrm>
            <a:custGeom>
              <a:avLst/>
              <a:gdLst/>
              <a:ahLst/>
              <a:cxnLst/>
              <a:rect r="r" b="b" t="t" l="l"/>
              <a:pathLst>
                <a:path h="604838" w="9898659">
                  <a:moveTo>
                    <a:pt x="0" y="0"/>
                  </a:moveTo>
                  <a:lnTo>
                    <a:pt x="9898659" y="0"/>
                  </a:lnTo>
                  <a:lnTo>
                    <a:pt x="9898659" y="604838"/>
                  </a:lnTo>
                  <a:lnTo>
                    <a:pt x="0" y="604838"/>
                  </a:lnTo>
                  <a:close/>
                </a:path>
              </a:pathLst>
            </a:custGeom>
            <a:solidFill>
              <a:srgbClr val="000000">
                <a:alpha val="0"/>
              </a:srgbClr>
            </a:solidFill>
          </p:spPr>
        </p:sp>
        <p:sp>
          <p:nvSpPr>
            <p:cNvPr name="TextBox 44" id="44"/>
            <p:cNvSpPr txBox="true"/>
            <p:nvPr/>
          </p:nvSpPr>
          <p:spPr>
            <a:xfrm>
              <a:off x="0" y="-152400"/>
              <a:ext cx="9898658"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Results and team contributions</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sp>
        <p:nvSpPr>
          <p:cNvPr name="Freeform 5" id="5" descr="preencoded.png"/>
          <p:cNvSpPr/>
          <p:nvPr/>
        </p:nvSpPr>
        <p:spPr>
          <a:xfrm flipH="false" flipV="false" rot="0">
            <a:off x="0" y="0"/>
            <a:ext cx="18288000" cy="3721150"/>
          </a:xfrm>
          <a:custGeom>
            <a:avLst/>
            <a:gdLst/>
            <a:ahLst/>
            <a:cxnLst/>
            <a:rect r="r" b="b" t="t" l="l"/>
            <a:pathLst>
              <a:path h="3721150" w="18288000">
                <a:moveTo>
                  <a:pt x="0" y="0"/>
                </a:moveTo>
                <a:lnTo>
                  <a:pt x="18288000" y="0"/>
                </a:lnTo>
                <a:lnTo>
                  <a:pt x="18288000" y="3721150"/>
                </a:lnTo>
                <a:lnTo>
                  <a:pt x="0" y="3721150"/>
                </a:lnTo>
                <a:lnTo>
                  <a:pt x="0" y="0"/>
                </a:lnTo>
                <a:close/>
              </a:path>
            </a:pathLst>
          </a:custGeom>
          <a:blipFill>
            <a:blip r:embed="rId4"/>
            <a:stretch>
              <a:fillRect l="0" t="0" r="0" b="-83"/>
            </a:stretch>
          </a:blipFill>
        </p:spPr>
      </p:sp>
      <p:grpSp>
        <p:nvGrpSpPr>
          <p:cNvPr name="Group 6" id="6"/>
          <p:cNvGrpSpPr/>
          <p:nvPr/>
        </p:nvGrpSpPr>
        <p:grpSpPr>
          <a:xfrm rot="0">
            <a:off x="992238" y="6033046"/>
            <a:ext cx="7088237" cy="885974"/>
            <a:chOff x="0" y="0"/>
            <a:chExt cx="9450983" cy="1181298"/>
          </a:xfrm>
        </p:grpSpPr>
        <p:sp>
          <p:nvSpPr>
            <p:cNvPr name="Freeform 7" id="7"/>
            <p:cNvSpPr/>
            <p:nvPr/>
          </p:nvSpPr>
          <p:spPr>
            <a:xfrm flipH="false" flipV="false" rot="0">
              <a:off x="0" y="0"/>
              <a:ext cx="9450984" cy="1181298"/>
            </a:xfrm>
            <a:custGeom>
              <a:avLst/>
              <a:gdLst/>
              <a:ahLst/>
              <a:cxnLst/>
              <a:rect r="r" b="b" t="t" l="l"/>
              <a:pathLst>
                <a:path h="1181298" w="9450984">
                  <a:moveTo>
                    <a:pt x="0" y="0"/>
                  </a:moveTo>
                  <a:lnTo>
                    <a:pt x="9450984" y="0"/>
                  </a:lnTo>
                  <a:lnTo>
                    <a:pt x="9450984" y="1181298"/>
                  </a:lnTo>
                  <a:lnTo>
                    <a:pt x="0" y="1181298"/>
                  </a:lnTo>
                  <a:close/>
                </a:path>
              </a:pathLst>
            </a:custGeom>
            <a:solidFill>
              <a:srgbClr val="000000">
                <a:alpha val="0"/>
              </a:srgbClr>
            </a:solidFill>
          </p:spPr>
        </p:sp>
        <p:sp>
          <p:nvSpPr>
            <p:cNvPr name="TextBox 8" id="8"/>
            <p:cNvSpPr txBox="true"/>
            <p:nvPr/>
          </p:nvSpPr>
          <p:spPr>
            <a:xfrm>
              <a:off x="0" y="-161925"/>
              <a:ext cx="9450983"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Introduction</a:t>
              </a:r>
            </a:p>
          </p:txBody>
        </p:sp>
      </p:grpSp>
      <p:grpSp>
        <p:nvGrpSpPr>
          <p:cNvPr name="Group 9" id="9"/>
          <p:cNvGrpSpPr/>
          <p:nvPr/>
        </p:nvGrpSpPr>
        <p:grpSpPr>
          <a:xfrm rot="0">
            <a:off x="992238" y="7344221"/>
            <a:ext cx="16303526" cy="453629"/>
            <a:chOff x="0" y="0"/>
            <a:chExt cx="21738035" cy="604838"/>
          </a:xfrm>
        </p:grpSpPr>
        <p:sp>
          <p:nvSpPr>
            <p:cNvPr name="Freeform 10" id="10"/>
            <p:cNvSpPr/>
            <p:nvPr/>
          </p:nvSpPr>
          <p:spPr>
            <a:xfrm flipH="false" flipV="false" rot="0">
              <a:off x="0" y="0"/>
              <a:ext cx="21738034" cy="604838"/>
            </a:xfrm>
            <a:custGeom>
              <a:avLst/>
              <a:gdLst/>
              <a:ahLst/>
              <a:cxnLst/>
              <a:rect r="r" b="b" t="t" l="l"/>
              <a:pathLst>
                <a:path h="604838" w="21738034">
                  <a:moveTo>
                    <a:pt x="0" y="0"/>
                  </a:moveTo>
                  <a:lnTo>
                    <a:pt x="21738034" y="0"/>
                  </a:lnTo>
                  <a:lnTo>
                    <a:pt x="21738034" y="604838"/>
                  </a:lnTo>
                  <a:lnTo>
                    <a:pt x="0" y="604838"/>
                  </a:lnTo>
                  <a:close/>
                </a:path>
              </a:pathLst>
            </a:custGeom>
            <a:solidFill>
              <a:srgbClr val="000000">
                <a:alpha val="0"/>
              </a:srgbClr>
            </a:solidFill>
          </p:spPr>
        </p:sp>
        <p:sp>
          <p:nvSpPr>
            <p:cNvPr name="TextBox 11" id="11"/>
            <p:cNvSpPr txBox="true"/>
            <p:nvPr/>
          </p:nvSpPr>
          <p:spPr>
            <a:xfrm>
              <a:off x="0" y="-152400"/>
              <a:ext cx="21738035" cy="757238"/>
            </a:xfrm>
            <a:prstGeom prst="rect">
              <a:avLst/>
            </a:prstGeom>
          </p:spPr>
          <p:txBody>
            <a:bodyPr anchor="t" rtlCol="false" tIns="0" lIns="0" bIns="0" rIns="0"/>
            <a:lstStyle/>
            <a:p>
              <a:pPr algn="l">
                <a:lnSpc>
                  <a:spcPts val="4274"/>
                </a:lnSpc>
              </a:pPr>
              <a:r>
                <a:rPr lang="en-US" b="true" sz="2187">
                  <a:solidFill>
                    <a:srgbClr val="2C2926"/>
                  </a:solidFill>
                  <a:latin typeface="Inter Bold"/>
                  <a:ea typeface="Inter Bold"/>
                  <a:cs typeface="Inter Bold"/>
                  <a:sym typeface="Inter Bold"/>
                </a:rPr>
                <a:t>Project goal:</a:t>
              </a:r>
              <a:r>
                <a:rPr lang="en-US" sz="2187">
                  <a:solidFill>
                    <a:srgbClr val="2C2926"/>
                  </a:solidFill>
                  <a:latin typeface="Inter"/>
                  <a:ea typeface="Inter"/>
                  <a:cs typeface="Inter"/>
                  <a:sym typeface="Inter"/>
                </a:rPr>
                <a:t> To help businesses in the travel domain with optimizing their profit.</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sp>
        <p:nvSpPr>
          <p:cNvPr name="Freeform 5" id="5" descr="preencoded.png"/>
          <p:cNvSpPr/>
          <p:nvPr/>
        </p:nvSpPr>
        <p:spPr>
          <a:xfrm flipH="false" flipV="false" rot="0">
            <a:off x="11087100" y="0"/>
            <a:ext cx="7200900" cy="10287000"/>
          </a:xfrm>
          <a:custGeom>
            <a:avLst/>
            <a:gdLst/>
            <a:ahLst/>
            <a:cxnLst/>
            <a:rect r="r" b="b" t="t" l="l"/>
            <a:pathLst>
              <a:path h="10287000" w="7200900">
                <a:moveTo>
                  <a:pt x="0" y="0"/>
                </a:moveTo>
                <a:lnTo>
                  <a:pt x="7200900" y="0"/>
                </a:lnTo>
                <a:lnTo>
                  <a:pt x="7200900" y="10287000"/>
                </a:lnTo>
                <a:lnTo>
                  <a:pt x="0" y="10287000"/>
                </a:lnTo>
                <a:lnTo>
                  <a:pt x="0" y="0"/>
                </a:lnTo>
                <a:close/>
              </a:path>
            </a:pathLst>
          </a:custGeom>
          <a:blipFill>
            <a:blip r:embed="rId4"/>
            <a:stretch>
              <a:fillRect l="0" t="0" r="0" b="0"/>
            </a:stretch>
          </a:blipFill>
        </p:spPr>
      </p:sp>
      <p:grpSp>
        <p:nvGrpSpPr>
          <p:cNvPr name="Group 6" id="6"/>
          <p:cNvGrpSpPr/>
          <p:nvPr/>
        </p:nvGrpSpPr>
        <p:grpSpPr>
          <a:xfrm rot="0">
            <a:off x="992238" y="1309390"/>
            <a:ext cx="7088237" cy="885974"/>
            <a:chOff x="0" y="0"/>
            <a:chExt cx="9450983" cy="1181298"/>
          </a:xfrm>
        </p:grpSpPr>
        <p:sp>
          <p:nvSpPr>
            <p:cNvPr name="Freeform 7" id="7"/>
            <p:cNvSpPr/>
            <p:nvPr/>
          </p:nvSpPr>
          <p:spPr>
            <a:xfrm flipH="false" flipV="false" rot="0">
              <a:off x="0" y="0"/>
              <a:ext cx="9450984" cy="1181298"/>
            </a:xfrm>
            <a:custGeom>
              <a:avLst/>
              <a:gdLst/>
              <a:ahLst/>
              <a:cxnLst/>
              <a:rect r="r" b="b" t="t" l="l"/>
              <a:pathLst>
                <a:path h="1181298" w="9450984">
                  <a:moveTo>
                    <a:pt x="0" y="0"/>
                  </a:moveTo>
                  <a:lnTo>
                    <a:pt x="9450984" y="0"/>
                  </a:lnTo>
                  <a:lnTo>
                    <a:pt x="9450984" y="1181298"/>
                  </a:lnTo>
                  <a:lnTo>
                    <a:pt x="0" y="1181298"/>
                  </a:lnTo>
                  <a:close/>
                </a:path>
              </a:pathLst>
            </a:custGeom>
            <a:solidFill>
              <a:srgbClr val="000000">
                <a:alpha val="0"/>
              </a:srgbClr>
            </a:solidFill>
          </p:spPr>
        </p:sp>
        <p:sp>
          <p:nvSpPr>
            <p:cNvPr name="TextBox 8" id="8"/>
            <p:cNvSpPr txBox="true"/>
            <p:nvPr/>
          </p:nvSpPr>
          <p:spPr>
            <a:xfrm>
              <a:off x="0" y="-161925"/>
              <a:ext cx="9450983"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Project Objectives</a:t>
              </a:r>
            </a:p>
          </p:txBody>
        </p:sp>
      </p:grpSp>
      <p:grpSp>
        <p:nvGrpSpPr>
          <p:cNvPr name="Group 9" id="9"/>
          <p:cNvGrpSpPr/>
          <p:nvPr/>
        </p:nvGrpSpPr>
        <p:grpSpPr>
          <a:xfrm rot="0">
            <a:off x="986284" y="2614613"/>
            <a:ext cx="649784" cy="649784"/>
            <a:chOff x="0" y="0"/>
            <a:chExt cx="866378" cy="866378"/>
          </a:xfrm>
        </p:grpSpPr>
        <p:sp>
          <p:nvSpPr>
            <p:cNvPr name="Freeform 10" id="10"/>
            <p:cNvSpPr/>
            <p:nvPr/>
          </p:nvSpPr>
          <p:spPr>
            <a:xfrm flipH="false" flipV="false" rot="0">
              <a:off x="7874" y="8001"/>
              <a:ext cx="850519" cy="850392"/>
            </a:xfrm>
            <a:custGeom>
              <a:avLst/>
              <a:gdLst/>
              <a:ahLst/>
              <a:cxnLst/>
              <a:rect r="r" b="b" t="t" l="l"/>
              <a:pathLst>
                <a:path h="850392" w="850519">
                  <a:moveTo>
                    <a:pt x="0" y="158750"/>
                  </a:moveTo>
                  <a:cubicBezTo>
                    <a:pt x="0" y="71120"/>
                    <a:pt x="71120" y="0"/>
                    <a:pt x="158750" y="0"/>
                  </a:cubicBezTo>
                  <a:lnTo>
                    <a:pt x="691769" y="0"/>
                  </a:lnTo>
                  <a:cubicBezTo>
                    <a:pt x="779399" y="0"/>
                    <a:pt x="850519" y="71120"/>
                    <a:pt x="850519" y="158750"/>
                  </a:cubicBezTo>
                  <a:lnTo>
                    <a:pt x="850519" y="691642"/>
                  </a:lnTo>
                  <a:cubicBezTo>
                    <a:pt x="850519" y="779272"/>
                    <a:pt x="779399" y="850392"/>
                    <a:pt x="691769" y="850392"/>
                  </a:cubicBezTo>
                  <a:lnTo>
                    <a:pt x="158877" y="850392"/>
                  </a:lnTo>
                  <a:cubicBezTo>
                    <a:pt x="71247" y="850392"/>
                    <a:pt x="127" y="779272"/>
                    <a:pt x="127" y="691642"/>
                  </a:cubicBezTo>
                  <a:close/>
                </a:path>
              </a:pathLst>
            </a:custGeom>
            <a:solidFill>
              <a:srgbClr val="FFFFFF"/>
            </a:solidFill>
          </p:spPr>
        </p:sp>
        <p:sp>
          <p:nvSpPr>
            <p:cNvPr name="Freeform 11" id="11"/>
            <p:cNvSpPr/>
            <p:nvPr/>
          </p:nvSpPr>
          <p:spPr>
            <a:xfrm flipH="false" flipV="false" rot="0">
              <a:off x="0" y="0"/>
              <a:ext cx="866394" cy="866394"/>
            </a:xfrm>
            <a:custGeom>
              <a:avLst/>
              <a:gdLst/>
              <a:ahLst/>
              <a:cxnLst/>
              <a:rect r="r" b="b" t="t" l="l"/>
              <a:pathLst>
                <a:path h="866394" w="866394">
                  <a:moveTo>
                    <a:pt x="0" y="166751"/>
                  </a:moveTo>
                  <a:cubicBezTo>
                    <a:pt x="0" y="74676"/>
                    <a:pt x="74676" y="0"/>
                    <a:pt x="166751" y="0"/>
                  </a:cubicBezTo>
                  <a:lnTo>
                    <a:pt x="699643" y="0"/>
                  </a:lnTo>
                  <a:lnTo>
                    <a:pt x="699643" y="7874"/>
                  </a:lnTo>
                  <a:lnTo>
                    <a:pt x="699643" y="0"/>
                  </a:lnTo>
                  <a:lnTo>
                    <a:pt x="699643" y="7874"/>
                  </a:lnTo>
                  <a:lnTo>
                    <a:pt x="699643" y="0"/>
                  </a:lnTo>
                  <a:cubicBezTo>
                    <a:pt x="791718" y="0"/>
                    <a:pt x="866394" y="74676"/>
                    <a:pt x="866394" y="166751"/>
                  </a:cubicBezTo>
                  <a:lnTo>
                    <a:pt x="866394" y="699643"/>
                  </a:lnTo>
                  <a:lnTo>
                    <a:pt x="858520" y="699643"/>
                  </a:lnTo>
                  <a:lnTo>
                    <a:pt x="866394" y="699643"/>
                  </a:lnTo>
                  <a:cubicBezTo>
                    <a:pt x="866394" y="791718"/>
                    <a:pt x="791718" y="866394"/>
                    <a:pt x="699643" y="866394"/>
                  </a:cubicBezTo>
                  <a:lnTo>
                    <a:pt x="699643" y="858520"/>
                  </a:lnTo>
                  <a:lnTo>
                    <a:pt x="699643" y="866394"/>
                  </a:lnTo>
                  <a:lnTo>
                    <a:pt x="166751" y="866394"/>
                  </a:lnTo>
                  <a:lnTo>
                    <a:pt x="166751" y="858520"/>
                  </a:lnTo>
                  <a:lnTo>
                    <a:pt x="166751" y="866394"/>
                  </a:lnTo>
                  <a:cubicBezTo>
                    <a:pt x="74676" y="866394"/>
                    <a:pt x="0" y="791718"/>
                    <a:pt x="0" y="699643"/>
                  </a:cubicBezTo>
                  <a:lnTo>
                    <a:pt x="0" y="166751"/>
                  </a:lnTo>
                  <a:lnTo>
                    <a:pt x="7874" y="166751"/>
                  </a:lnTo>
                  <a:lnTo>
                    <a:pt x="0" y="166751"/>
                  </a:lnTo>
                  <a:moveTo>
                    <a:pt x="15875" y="166751"/>
                  </a:moveTo>
                  <a:lnTo>
                    <a:pt x="15875" y="699643"/>
                  </a:lnTo>
                  <a:lnTo>
                    <a:pt x="7874" y="699643"/>
                  </a:lnTo>
                  <a:lnTo>
                    <a:pt x="15748" y="699643"/>
                  </a:lnTo>
                  <a:cubicBezTo>
                    <a:pt x="15748" y="782955"/>
                    <a:pt x="83312" y="850519"/>
                    <a:pt x="166624" y="850519"/>
                  </a:cubicBezTo>
                  <a:lnTo>
                    <a:pt x="699643" y="850519"/>
                  </a:lnTo>
                  <a:cubicBezTo>
                    <a:pt x="782955" y="850519"/>
                    <a:pt x="850519" y="782955"/>
                    <a:pt x="850519" y="699643"/>
                  </a:cubicBezTo>
                  <a:lnTo>
                    <a:pt x="850519" y="166751"/>
                  </a:lnTo>
                  <a:lnTo>
                    <a:pt x="858393" y="166751"/>
                  </a:lnTo>
                  <a:lnTo>
                    <a:pt x="850519" y="166751"/>
                  </a:lnTo>
                  <a:cubicBezTo>
                    <a:pt x="850519" y="83439"/>
                    <a:pt x="782955" y="15875"/>
                    <a:pt x="699643" y="15875"/>
                  </a:cubicBezTo>
                  <a:lnTo>
                    <a:pt x="166751" y="15875"/>
                  </a:lnTo>
                  <a:lnTo>
                    <a:pt x="166751" y="7874"/>
                  </a:lnTo>
                  <a:lnTo>
                    <a:pt x="166751" y="15748"/>
                  </a:lnTo>
                  <a:cubicBezTo>
                    <a:pt x="83439" y="15875"/>
                    <a:pt x="15875" y="83439"/>
                    <a:pt x="15875" y="166751"/>
                  </a:cubicBezTo>
                  <a:close/>
                </a:path>
              </a:pathLst>
            </a:custGeom>
            <a:solidFill>
              <a:srgbClr val="F8ECD3"/>
            </a:solidFill>
          </p:spPr>
        </p:sp>
      </p:grpSp>
      <p:grpSp>
        <p:nvGrpSpPr>
          <p:cNvPr name="Group 12" id="12"/>
          <p:cNvGrpSpPr/>
          <p:nvPr/>
        </p:nvGrpSpPr>
        <p:grpSpPr>
          <a:xfrm rot="0">
            <a:off x="1913632" y="2717899"/>
            <a:ext cx="3544044" cy="442912"/>
            <a:chOff x="0" y="0"/>
            <a:chExt cx="4725392" cy="590550"/>
          </a:xfrm>
        </p:grpSpPr>
        <p:sp>
          <p:nvSpPr>
            <p:cNvPr name="Freeform 13" id="13"/>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4" id="14"/>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Data Ingestion</a:t>
              </a:r>
            </a:p>
          </p:txBody>
        </p:sp>
      </p:grpSp>
      <p:grpSp>
        <p:nvGrpSpPr>
          <p:cNvPr name="Group 15" id="15"/>
          <p:cNvGrpSpPr/>
          <p:nvPr/>
        </p:nvGrpSpPr>
        <p:grpSpPr>
          <a:xfrm rot="0">
            <a:off x="1913632" y="3330922"/>
            <a:ext cx="8524131" cy="453629"/>
            <a:chOff x="0" y="0"/>
            <a:chExt cx="11365508" cy="604838"/>
          </a:xfrm>
        </p:grpSpPr>
        <p:sp>
          <p:nvSpPr>
            <p:cNvPr name="Freeform 16" id="16"/>
            <p:cNvSpPr/>
            <p:nvPr/>
          </p:nvSpPr>
          <p:spPr>
            <a:xfrm flipH="false" flipV="false" rot="0">
              <a:off x="0" y="0"/>
              <a:ext cx="11365509" cy="604838"/>
            </a:xfrm>
            <a:custGeom>
              <a:avLst/>
              <a:gdLst/>
              <a:ahLst/>
              <a:cxnLst/>
              <a:rect r="r" b="b" t="t" l="l"/>
              <a:pathLst>
                <a:path h="604838" w="11365509">
                  <a:moveTo>
                    <a:pt x="0" y="0"/>
                  </a:moveTo>
                  <a:lnTo>
                    <a:pt x="11365509" y="0"/>
                  </a:lnTo>
                  <a:lnTo>
                    <a:pt x="11365509" y="604838"/>
                  </a:lnTo>
                  <a:lnTo>
                    <a:pt x="0" y="604838"/>
                  </a:lnTo>
                  <a:close/>
                </a:path>
              </a:pathLst>
            </a:custGeom>
            <a:solidFill>
              <a:srgbClr val="000000">
                <a:alpha val="0"/>
              </a:srgbClr>
            </a:solidFill>
          </p:spPr>
        </p:sp>
        <p:sp>
          <p:nvSpPr>
            <p:cNvPr name="TextBox 17" id="17"/>
            <p:cNvSpPr txBox="true"/>
            <p:nvPr/>
          </p:nvSpPr>
          <p:spPr>
            <a:xfrm>
              <a:off x="0" y="-152400"/>
              <a:ext cx="11365508"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Use PostgreSQL, Hive, HDFS via Sqoop for scalable storage.</a:t>
              </a:r>
            </a:p>
          </p:txBody>
        </p:sp>
      </p:grpSp>
      <p:grpSp>
        <p:nvGrpSpPr>
          <p:cNvPr name="Group 18" id="18"/>
          <p:cNvGrpSpPr/>
          <p:nvPr/>
        </p:nvGrpSpPr>
        <p:grpSpPr>
          <a:xfrm rot="0">
            <a:off x="986284" y="4345632"/>
            <a:ext cx="649784" cy="649784"/>
            <a:chOff x="0" y="0"/>
            <a:chExt cx="866378" cy="866378"/>
          </a:xfrm>
        </p:grpSpPr>
        <p:sp>
          <p:nvSpPr>
            <p:cNvPr name="Freeform 19" id="19"/>
            <p:cNvSpPr/>
            <p:nvPr/>
          </p:nvSpPr>
          <p:spPr>
            <a:xfrm flipH="false" flipV="false" rot="0">
              <a:off x="7874" y="8001"/>
              <a:ext cx="850519" cy="850392"/>
            </a:xfrm>
            <a:custGeom>
              <a:avLst/>
              <a:gdLst/>
              <a:ahLst/>
              <a:cxnLst/>
              <a:rect r="r" b="b" t="t" l="l"/>
              <a:pathLst>
                <a:path h="850392" w="850519">
                  <a:moveTo>
                    <a:pt x="0" y="158750"/>
                  </a:moveTo>
                  <a:cubicBezTo>
                    <a:pt x="0" y="71120"/>
                    <a:pt x="71120" y="0"/>
                    <a:pt x="158750" y="0"/>
                  </a:cubicBezTo>
                  <a:lnTo>
                    <a:pt x="691769" y="0"/>
                  </a:lnTo>
                  <a:cubicBezTo>
                    <a:pt x="779399" y="0"/>
                    <a:pt x="850519" y="71120"/>
                    <a:pt x="850519" y="158750"/>
                  </a:cubicBezTo>
                  <a:lnTo>
                    <a:pt x="850519" y="691642"/>
                  </a:lnTo>
                  <a:cubicBezTo>
                    <a:pt x="850519" y="779272"/>
                    <a:pt x="779399" y="850392"/>
                    <a:pt x="691769" y="850392"/>
                  </a:cubicBezTo>
                  <a:lnTo>
                    <a:pt x="158877" y="850392"/>
                  </a:lnTo>
                  <a:cubicBezTo>
                    <a:pt x="71247" y="850392"/>
                    <a:pt x="127" y="779272"/>
                    <a:pt x="127" y="691642"/>
                  </a:cubicBezTo>
                  <a:close/>
                </a:path>
              </a:pathLst>
            </a:custGeom>
            <a:solidFill>
              <a:srgbClr val="FFFFFF"/>
            </a:solidFill>
          </p:spPr>
        </p:sp>
        <p:sp>
          <p:nvSpPr>
            <p:cNvPr name="Freeform 20" id="20"/>
            <p:cNvSpPr/>
            <p:nvPr/>
          </p:nvSpPr>
          <p:spPr>
            <a:xfrm flipH="false" flipV="false" rot="0">
              <a:off x="0" y="0"/>
              <a:ext cx="866394" cy="866394"/>
            </a:xfrm>
            <a:custGeom>
              <a:avLst/>
              <a:gdLst/>
              <a:ahLst/>
              <a:cxnLst/>
              <a:rect r="r" b="b" t="t" l="l"/>
              <a:pathLst>
                <a:path h="866394" w="866394">
                  <a:moveTo>
                    <a:pt x="0" y="166751"/>
                  </a:moveTo>
                  <a:cubicBezTo>
                    <a:pt x="0" y="74676"/>
                    <a:pt x="74676" y="0"/>
                    <a:pt x="166751" y="0"/>
                  </a:cubicBezTo>
                  <a:lnTo>
                    <a:pt x="699643" y="0"/>
                  </a:lnTo>
                  <a:lnTo>
                    <a:pt x="699643" y="7874"/>
                  </a:lnTo>
                  <a:lnTo>
                    <a:pt x="699643" y="0"/>
                  </a:lnTo>
                  <a:lnTo>
                    <a:pt x="699643" y="7874"/>
                  </a:lnTo>
                  <a:lnTo>
                    <a:pt x="699643" y="0"/>
                  </a:lnTo>
                  <a:cubicBezTo>
                    <a:pt x="791718" y="0"/>
                    <a:pt x="866394" y="74676"/>
                    <a:pt x="866394" y="166751"/>
                  </a:cubicBezTo>
                  <a:lnTo>
                    <a:pt x="866394" y="699643"/>
                  </a:lnTo>
                  <a:lnTo>
                    <a:pt x="858520" y="699643"/>
                  </a:lnTo>
                  <a:lnTo>
                    <a:pt x="866394" y="699643"/>
                  </a:lnTo>
                  <a:cubicBezTo>
                    <a:pt x="866394" y="791718"/>
                    <a:pt x="791718" y="866394"/>
                    <a:pt x="699643" y="866394"/>
                  </a:cubicBezTo>
                  <a:lnTo>
                    <a:pt x="699643" y="858520"/>
                  </a:lnTo>
                  <a:lnTo>
                    <a:pt x="699643" y="866394"/>
                  </a:lnTo>
                  <a:lnTo>
                    <a:pt x="166751" y="866394"/>
                  </a:lnTo>
                  <a:lnTo>
                    <a:pt x="166751" y="858520"/>
                  </a:lnTo>
                  <a:lnTo>
                    <a:pt x="166751" y="866394"/>
                  </a:lnTo>
                  <a:cubicBezTo>
                    <a:pt x="74676" y="866394"/>
                    <a:pt x="0" y="791718"/>
                    <a:pt x="0" y="699643"/>
                  </a:cubicBezTo>
                  <a:lnTo>
                    <a:pt x="0" y="166751"/>
                  </a:lnTo>
                  <a:lnTo>
                    <a:pt x="7874" y="166751"/>
                  </a:lnTo>
                  <a:lnTo>
                    <a:pt x="0" y="166751"/>
                  </a:lnTo>
                  <a:moveTo>
                    <a:pt x="15875" y="166751"/>
                  </a:moveTo>
                  <a:lnTo>
                    <a:pt x="15875" y="699643"/>
                  </a:lnTo>
                  <a:lnTo>
                    <a:pt x="7874" y="699643"/>
                  </a:lnTo>
                  <a:lnTo>
                    <a:pt x="15748" y="699643"/>
                  </a:lnTo>
                  <a:cubicBezTo>
                    <a:pt x="15748" y="782955"/>
                    <a:pt x="83312" y="850519"/>
                    <a:pt x="166624" y="850519"/>
                  </a:cubicBezTo>
                  <a:lnTo>
                    <a:pt x="699643" y="850519"/>
                  </a:lnTo>
                  <a:cubicBezTo>
                    <a:pt x="782955" y="850519"/>
                    <a:pt x="850519" y="782955"/>
                    <a:pt x="850519" y="699643"/>
                  </a:cubicBezTo>
                  <a:lnTo>
                    <a:pt x="850519" y="166751"/>
                  </a:lnTo>
                  <a:lnTo>
                    <a:pt x="858393" y="166751"/>
                  </a:lnTo>
                  <a:lnTo>
                    <a:pt x="850519" y="166751"/>
                  </a:lnTo>
                  <a:cubicBezTo>
                    <a:pt x="850519" y="83439"/>
                    <a:pt x="782955" y="15875"/>
                    <a:pt x="699643" y="15875"/>
                  </a:cubicBezTo>
                  <a:lnTo>
                    <a:pt x="166751" y="15875"/>
                  </a:lnTo>
                  <a:lnTo>
                    <a:pt x="166751" y="7874"/>
                  </a:lnTo>
                  <a:lnTo>
                    <a:pt x="166751" y="15748"/>
                  </a:lnTo>
                  <a:cubicBezTo>
                    <a:pt x="83439" y="15875"/>
                    <a:pt x="15875" y="83439"/>
                    <a:pt x="15875" y="166751"/>
                  </a:cubicBezTo>
                  <a:close/>
                </a:path>
              </a:pathLst>
            </a:custGeom>
            <a:solidFill>
              <a:srgbClr val="F8ECD3"/>
            </a:solidFill>
          </p:spPr>
        </p:sp>
      </p:grpSp>
      <p:grpSp>
        <p:nvGrpSpPr>
          <p:cNvPr name="Group 21" id="21"/>
          <p:cNvGrpSpPr/>
          <p:nvPr/>
        </p:nvGrpSpPr>
        <p:grpSpPr>
          <a:xfrm rot="0">
            <a:off x="1913632" y="4448919"/>
            <a:ext cx="3544044" cy="442912"/>
            <a:chOff x="0" y="0"/>
            <a:chExt cx="4725392" cy="590550"/>
          </a:xfrm>
        </p:grpSpPr>
        <p:sp>
          <p:nvSpPr>
            <p:cNvPr name="Freeform 22" id="22"/>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23" id="23"/>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Data Analysis</a:t>
              </a:r>
            </a:p>
          </p:txBody>
        </p:sp>
      </p:grpSp>
      <p:grpSp>
        <p:nvGrpSpPr>
          <p:cNvPr name="Group 24" id="24"/>
          <p:cNvGrpSpPr/>
          <p:nvPr/>
        </p:nvGrpSpPr>
        <p:grpSpPr>
          <a:xfrm rot="0">
            <a:off x="1913632" y="5061942"/>
            <a:ext cx="8524131" cy="453629"/>
            <a:chOff x="0" y="0"/>
            <a:chExt cx="11365508" cy="604838"/>
          </a:xfrm>
        </p:grpSpPr>
        <p:sp>
          <p:nvSpPr>
            <p:cNvPr name="Freeform 25" id="25"/>
            <p:cNvSpPr/>
            <p:nvPr/>
          </p:nvSpPr>
          <p:spPr>
            <a:xfrm flipH="false" flipV="false" rot="0">
              <a:off x="0" y="0"/>
              <a:ext cx="11365509" cy="604838"/>
            </a:xfrm>
            <a:custGeom>
              <a:avLst/>
              <a:gdLst/>
              <a:ahLst/>
              <a:cxnLst/>
              <a:rect r="r" b="b" t="t" l="l"/>
              <a:pathLst>
                <a:path h="604838" w="11365509">
                  <a:moveTo>
                    <a:pt x="0" y="0"/>
                  </a:moveTo>
                  <a:lnTo>
                    <a:pt x="11365509" y="0"/>
                  </a:lnTo>
                  <a:lnTo>
                    <a:pt x="11365509" y="604838"/>
                  </a:lnTo>
                  <a:lnTo>
                    <a:pt x="0" y="604838"/>
                  </a:lnTo>
                  <a:close/>
                </a:path>
              </a:pathLst>
            </a:custGeom>
            <a:solidFill>
              <a:srgbClr val="000000">
                <a:alpha val="0"/>
              </a:srgbClr>
            </a:solidFill>
          </p:spPr>
        </p:sp>
        <p:sp>
          <p:nvSpPr>
            <p:cNvPr name="TextBox 26" id="26"/>
            <p:cNvSpPr txBox="true"/>
            <p:nvPr/>
          </p:nvSpPr>
          <p:spPr>
            <a:xfrm>
              <a:off x="0" y="-152400"/>
              <a:ext cx="11365508"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Explore data and generate reports on origins and prices.</a:t>
              </a:r>
            </a:p>
          </p:txBody>
        </p:sp>
      </p:grpSp>
      <p:grpSp>
        <p:nvGrpSpPr>
          <p:cNvPr name="Group 27" id="27"/>
          <p:cNvGrpSpPr/>
          <p:nvPr/>
        </p:nvGrpSpPr>
        <p:grpSpPr>
          <a:xfrm rot="0">
            <a:off x="986284" y="6076652"/>
            <a:ext cx="649784" cy="649784"/>
            <a:chOff x="0" y="0"/>
            <a:chExt cx="866378" cy="866378"/>
          </a:xfrm>
        </p:grpSpPr>
        <p:sp>
          <p:nvSpPr>
            <p:cNvPr name="Freeform 28" id="28"/>
            <p:cNvSpPr/>
            <p:nvPr/>
          </p:nvSpPr>
          <p:spPr>
            <a:xfrm flipH="false" flipV="false" rot="0">
              <a:off x="7874" y="8001"/>
              <a:ext cx="850519" cy="850392"/>
            </a:xfrm>
            <a:custGeom>
              <a:avLst/>
              <a:gdLst/>
              <a:ahLst/>
              <a:cxnLst/>
              <a:rect r="r" b="b" t="t" l="l"/>
              <a:pathLst>
                <a:path h="850392" w="850519">
                  <a:moveTo>
                    <a:pt x="0" y="158750"/>
                  </a:moveTo>
                  <a:cubicBezTo>
                    <a:pt x="0" y="71120"/>
                    <a:pt x="71120" y="0"/>
                    <a:pt x="158750" y="0"/>
                  </a:cubicBezTo>
                  <a:lnTo>
                    <a:pt x="691769" y="0"/>
                  </a:lnTo>
                  <a:cubicBezTo>
                    <a:pt x="779399" y="0"/>
                    <a:pt x="850519" y="71120"/>
                    <a:pt x="850519" y="158750"/>
                  </a:cubicBezTo>
                  <a:lnTo>
                    <a:pt x="850519" y="691642"/>
                  </a:lnTo>
                  <a:cubicBezTo>
                    <a:pt x="850519" y="779272"/>
                    <a:pt x="779399" y="850392"/>
                    <a:pt x="691769" y="850392"/>
                  </a:cubicBezTo>
                  <a:lnTo>
                    <a:pt x="158877" y="850392"/>
                  </a:lnTo>
                  <a:cubicBezTo>
                    <a:pt x="71247" y="850392"/>
                    <a:pt x="127" y="779272"/>
                    <a:pt x="127" y="691642"/>
                  </a:cubicBezTo>
                  <a:close/>
                </a:path>
              </a:pathLst>
            </a:custGeom>
            <a:solidFill>
              <a:srgbClr val="FFFFFF"/>
            </a:solidFill>
          </p:spPr>
        </p:sp>
        <p:sp>
          <p:nvSpPr>
            <p:cNvPr name="Freeform 29" id="29"/>
            <p:cNvSpPr/>
            <p:nvPr/>
          </p:nvSpPr>
          <p:spPr>
            <a:xfrm flipH="false" flipV="false" rot="0">
              <a:off x="0" y="0"/>
              <a:ext cx="866394" cy="866394"/>
            </a:xfrm>
            <a:custGeom>
              <a:avLst/>
              <a:gdLst/>
              <a:ahLst/>
              <a:cxnLst/>
              <a:rect r="r" b="b" t="t" l="l"/>
              <a:pathLst>
                <a:path h="866394" w="866394">
                  <a:moveTo>
                    <a:pt x="0" y="166751"/>
                  </a:moveTo>
                  <a:cubicBezTo>
                    <a:pt x="0" y="74676"/>
                    <a:pt x="74676" y="0"/>
                    <a:pt x="166751" y="0"/>
                  </a:cubicBezTo>
                  <a:lnTo>
                    <a:pt x="699643" y="0"/>
                  </a:lnTo>
                  <a:lnTo>
                    <a:pt x="699643" y="7874"/>
                  </a:lnTo>
                  <a:lnTo>
                    <a:pt x="699643" y="0"/>
                  </a:lnTo>
                  <a:lnTo>
                    <a:pt x="699643" y="7874"/>
                  </a:lnTo>
                  <a:lnTo>
                    <a:pt x="699643" y="0"/>
                  </a:lnTo>
                  <a:cubicBezTo>
                    <a:pt x="791718" y="0"/>
                    <a:pt x="866394" y="74676"/>
                    <a:pt x="866394" y="166751"/>
                  </a:cubicBezTo>
                  <a:lnTo>
                    <a:pt x="866394" y="699643"/>
                  </a:lnTo>
                  <a:lnTo>
                    <a:pt x="858520" y="699643"/>
                  </a:lnTo>
                  <a:lnTo>
                    <a:pt x="866394" y="699643"/>
                  </a:lnTo>
                  <a:cubicBezTo>
                    <a:pt x="866394" y="791718"/>
                    <a:pt x="791718" y="866394"/>
                    <a:pt x="699643" y="866394"/>
                  </a:cubicBezTo>
                  <a:lnTo>
                    <a:pt x="699643" y="858520"/>
                  </a:lnTo>
                  <a:lnTo>
                    <a:pt x="699643" y="866394"/>
                  </a:lnTo>
                  <a:lnTo>
                    <a:pt x="166751" y="866394"/>
                  </a:lnTo>
                  <a:lnTo>
                    <a:pt x="166751" y="858520"/>
                  </a:lnTo>
                  <a:lnTo>
                    <a:pt x="166751" y="866394"/>
                  </a:lnTo>
                  <a:cubicBezTo>
                    <a:pt x="74676" y="866394"/>
                    <a:pt x="0" y="791718"/>
                    <a:pt x="0" y="699643"/>
                  </a:cubicBezTo>
                  <a:lnTo>
                    <a:pt x="0" y="166751"/>
                  </a:lnTo>
                  <a:lnTo>
                    <a:pt x="7874" y="166751"/>
                  </a:lnTo>
                  <a:lnTo>
                    <a:pt x="0" y="166751"/>
                  </a:lnTo>
                  <a:moveTo>
                    <a:pt x="15875" y="166751"/>
                  </a:moveTo>
                  <a:lnTo>
                    <a:pt x="15875" y="699643"/>
                  </a:lnTo>
                  <a:lnTo>
                    <a:pt x="7874" y="699643"/>
                  </a:lnTo>
                  <a:lnTo>
                    <a:pt x="15748" y="699643"/>
                  </a:lnTo>
                  <a:cubicBezTo>
                    <a:pt x="15748" y="782955"/>
                    <a:pt x="83312" y="850519"/>
                    <a:pt x="166624" y="850519"/>
                  </a:cubicBezTo>
                  <a:lnTo>
                    <a:pt x="699643" y="850519"/>
                  </a:lnTo>
                  <a:cubicBezTo>
                    <a:pt x="782955" y="850519"/>
                    <a:pt x="850519" y="782955"/>
                    <a:pt x="850519" y="699643"/>
                  </a:cubicBezTo>
                  <a:lnTo>
                    <a:pt x="850519" y="166751"/>
                  </a:lnTo>
                  <a:lnTo>
                    <a:pt x="858393" y="166751"/>
                  </a:lnTo>
                  <a:lnTo>
                    <a:pt x="850519" y="166751"/>
                  </a:lnTo>
                  <a:cubicBezTo>
                    <a:pt x="850519" y="83439"/>
                    <a:pt x="782955" y="15875"/>
                    <a:pt x="699643" y="15875"/>
                  </a:cubicBezTo>
                  <a:lnTo>
                    <a:pt x="166751" y="15875"/>
                  </a:lnTo>
                  <a:lnTo>
                    <a:pt x="166751" y="7874"/>
                  </a:lnTo>
                  <a:lnTo>
                    <a:pt x="166751" y="15748"/>
                  </a:lnTo>
                  <a:cubicBezTo>
                    <a:pt x="83439" y="15875"/>
                    <a:pt x="15875" y="83439"/>
                    <a:pt x="15875" y="166751"/>
                  </a:cubicBezTo>
                  <a:close/>
                </a:path>
              </a:pathLst>
            </a:custGeom>
            <a:solidFill>
              <a:srgbClr val="F8ECD3"/>
            </a:solidFill>
          </p:spPr>
        </p:sp>
      </p:grpSp>
      <p:grpSp>
        <p:nvGrpSpPr>
          <p:cNvPr name="Group 30" id="30"/>
          <p:cNvGrpSpPr/>
          <p:nvPr/>
        </p:nvGrpSpPr>
        <p:grpSpPr>
          <a:xfrm rot="0">
            <a:off x="1913632" y="6179939"/>
            <a:ext cx="3544044" cy="442912"/>
            <a:chOff x="0" y="0"/>
            <a:chExt cx="4725392" cy="590550"/>
          </a:xfrm>
        </p:grpSpPr>
        <p:sp>
          <p:nvSpPr>
            <p:cNvPr name="Freeform 31" id="31"/>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32" id="32"/>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Machine Learning</a:t>
              </a:r>
            </a:p>
          </p:txBody>
        </p:sp>
      </p:grpSp>
      <p:grpSp>
        <p:nvGrpSpPr>
          <p:cNvPr name="Group 33" id="33"/>
          <p:cNvGrpSpPr/>
          <p:nvPr/>
        </p:nvGrpSpPr>
        <p:grpSpPr>
          <a:xfrm rot="0">
            <a:off x="1913632" y="6792962"/>
            <a:ext cx="8524131" cy="453629"/>
            <a:chOff x="0" y="0"/>
            <a:chExt cx="11365508" cy="604838"/>
          </a:xfrm>
        </p:grpSpPr>
        <p:sp>
          <p:nvSpPr>
            <p:cNvPr name="Freeform 34" id="34"/>
            <p:cNvSpPr/>
            <p:nvPr/>
          </p:nvSpPr>
          <p:spPr>
            <a:xfrm flipH="false" flipV="false" rot="0">
              <a:off x="0" y="0"/>
              <a:ext cx="11365509" cy="604838"/>
            </a:xfrm>
            <a:custGeom>
              <a:avLst/>
              <a:gdLst/>
              <a:ahLst/>
              <a:cxnLst/>
              <a:rect r="r" b="b" t="t" l="l"/>
              <a:pathLst>
                <a:path h="604838" w="11365509">
                  <a:moveTo>
                    <a:pt x="0" y="0"/>
                  </a:moveTo>
                  <a:lnTo>
                    <a:pt x="11365509" y="0"/>
                  </a:lnTo>
                  <a:lnTo>
                    <a:pt x="11365509" y="604838"/>
                  </a:lnTo>
                  <a:lnTo>
                    <a:pt x="0" y="604838"/>
                  </a:lnTo>
                  <a:close/>
                </a:path>
              </a:pathLst>
            </a:custGeom>
            <a:solidFill>
              <a:srgbClr val="000000">
                <a:alpha val="0"/>
              </a:srgbClr>
            </a:solidFill>
          </p:spPr>
        </p:sp>
        <p:sp>
          <p:nvSpPr>
            <p:cNvPr name="TextBox 35" id="35"/>
            <p:cNvSpPr txBox="true"/>
            <p:nvPr/>
          </p:nvSpPr>
          <p:spPr>
            <a:xfrm>
              <a:off x="0" y="-152400"/>
              <a:ext cx="11365508"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Train model to predict ticket prices.</a:t>
              </a:r>
            </a:p>
          </p:txBody>
        </p:sp>
      </p:grpSp>
      <p:grpSp>
        <p:nvGrpSpPr>
          <p:cNvPr name="Group 36" id="36"/>
          <p:cNvGrpSpPr/>
          <p:nvPr/>
        </p:nvGrpSpPr>
        <p:grpSpPr>
          <a:xfrm rot="0">
            <a:off x="986284" y="7807672"/>
            <a:ext cx="649784" cy="649784"/>
            <a:chOff x="0" y="0"/>
            <a:chExt cx="866378" cy="866378"/>
          </a:xfrm>
        </p:grpSpPr>
        <p:sp>
          <p:nvSpPr>
            <p:cNvPr name="Freeform 37" id="37"/>
            <p:cNvSpPr/>
            <p:nvPr/>
          </p:nvSpPr>
          <p:spPr>
            <a:xfrm flipH="false" flipV="false" rot="0">
              <a:off x="7874" y="8001"/>
              <a:ext cx="850519" cy="850392"/>
            </a:xfrm>
            <a:custGeom>
              <a:avLst/>
              <a:gdLst/>
              <a:ahLst/>
              <a:cxnLst/>
              <a:rect r="r" b="b" t="t" l="l"/>
              <a:pathLst>
                <a:path h="850392" w="850519">
                  <a:moveTo>
                    <a:pt x="0" y="158750"/>
                  </a:moveTo>
                  <a:cubicBezTo>
                    <a:pt x="0" y="71120"/>
                    <a:pt x="71120" y="0"/>
                    <a:pt x="158750" y="0"/>
                  </a:cubicBezTo>
                  <a:lnTo>
                    <a:pt x="691769" y="0"/>
                  </a:lnTo>
                  <a:cubicBezTo>
                    <a:pt x="779399" y="0"/>
                    <a:pt x="850519" y="71120"/>
                    <a:pt x="850519" y="158750"/>
                  </a:cubicBezTo>
                  <a:lnTo>
                    <a:pt x="850519" y="691642"/>
                  </a:lnTo>
                  <a:cubicBezTo>
                    <a:pt x="850519" y="779272"/>
                    <a:pt x="779399" y="850392"/>
                    <a:pt x="691769" y="850392"/>
                  </a:cubicBezTo>
                  <a:lnTo>
                    <a:pt x="158877" y="850392"/>
                  </a:lnTo>
                  <a:cubicBezTo>
                    <a:pt x="71247" y="850392"/>
                    <a:pt x="127" y="779272"/>
                    <a:pt x="127" y="691642"/>
                  </a:cubicBezTo>
                  <a:close/>
                </a:path>
              </a:pathLst>
            </a:custGeom>
            <a:solidFill>
              <a:srgbClr val="FFFFFF"/>
            </a:solidFill>
          </p:spPr>
        </p:sp>
        <p:sp>
          <p:nvSpPr>
            <p:cNvPr name="Freeform 38" id="38"/>
            <p:cNvSpPr/>
            <p:nvPr/>
          </p:nvSpPr>
          <p:spPr>
            <a:xfrm flipH="false" flipV="false" rot="0">
              <a:off x="0" y="0"/>
              <a:ext cx="866394" cy="866394"/>
            </a:xfrm>
            <a:custGeom>
              <a:avLst/>
              <a:gdLst/>
              <a:ahLst/>
              <a:cxnLst/>
              <a:rect r="r" b="b" t="t" l="l"/>
              <a:pathLst>
                <a:path h="866394" w="866394">
                  <a:moveTo>
                    <a:pt x="0" y="166751"/>
                  </a:moveTo>
                  <a:cubicBezTo>
                    <a:pt x="0" y="74676"/>
                    <a:pt x="74676" y="0"/>
                    <a:pt x="166751" y="0"/>
                  </a:cubicBezTo>
                  <a:lnTo>
                    <a:pt x="699643" y="0"/>
                  </a:lnTo>
                  <a:lnTo>
                    <a:pt x="699643" y="7874"/>
                  </a:lnTo>
                  <a:lnTo>
                    <a:pt x="699643" y="0"/>
                  </a:lnTo>
                  <a:lnTo>
                    <a:pt x="699643" y="7874"/>
                  </a:lnTo>
                  <a:lnTo>
                    <a:pt x="699643" y="0"/>
                  </a:lnTo>
                  <a:cubicBezTo>
                    <a:pt x="791718" y="0"/>
                    <a:pt x="866394" y="74676"/>
                    <a:pt x="866394" y="166751"/>
                  </a:cubicBezTo>
                  <a:lnTo>
                    <a:pt x="866394" y="699643"/>
                  </a:lnTo>
                  <a:lnTo>
                    <a:pt x="858520" y="699643"/>
                  </a:lnTo>
                  <a:lnTo>
                    <a:pt x="866394" y="699643"/>
                  </a:lnTo>
                  <a:cubicBezTo>
                    <a:pt x="866394" y="791718"/>
                    <a:pt x="791718" y="866394"/>
                    <a:pt x="699643" y="866394"/>
                  </a:cubicBezTo>
                  <a:lnTo>
                    <a:pt x="699643" y="858520"/>
                  </a:lnTo>
                  <a:lnTo>
                    <a:pt x="699643" y="866394"/>
                  </a:lnTo>
                  <a:lnTo>
                    <a:pt x="166751" y="866394"/>
                  </a:lnTo>
                  <a:lnTo>
                    <a:pt x="166751" y="858520"/>
                  </a:lnTo>
                  <a:lnTo>
                    <a:pt x="166751" y="866394"/>
                  </a:lnTo>
                  <a:cubicBezTo>
                    <a:pt x="74676" y="866394"/>
                    <a:pt x="0" y="791718"/>
                    <a:pt x="0" y="699643"/>
                  </a:cubicBezTo>
                  <a:lnTo>
                    <a:pt x="0" y="166751"/>
                  </a:lnTo>
                  <a:lnTo>
                    <a:pt x="7874" y="166751"/>
                  </a:lnTo>
                  <a:lnTo>
                    <a:pt x="0" y="166751"/>
                  </a:lnTo>
                  <a:moveTo>
                    <a:pt x="15875" y="166751"/>
                  </a:moveTo>
                  <a:lnTo>
                    <a:pt x="15875" y="699643"/>
                  </a:lnTo>
                  <a:lnTo>
                    <a:pt x="7874" y="699643"/>
                  </a:lnTo>
                  <a:lnTo>
                    <a:pt x="15748" y="699643"/>
                  </a:lnTo>
                  <a:cubicBezTo>
                    <a:pt x="15748" y="782955"/>
                    <a:pt x="83312" y="850519"/>
                    <a:pt x="166624" y="850519"/>
                  </a:cubicBezTo>
                  <a:lnTo>
                    <a:pt x="699643" y="850519"/>
                  </a:lnTo>
                  <a:cubicBezTo>
                    <a:pt x="782955" y="850519"/>
                    <a:pt x="850519" y="782955"/>
                    <a:pt x="850519" y="699643"/>
                  </a:cubicBezTo>
                  <a:lnTo>
                    <a:pt x="850519" y="166751"/>
                  </a:lnTo>
                  <a:lnTo>
                    <a:pt x="858393" y="166751"/>
                  </a:lnTo>
                  <a:lnTo>
                    <a:pt x="850519" y="166751"/>
                  </a:lnTo>
                  <a:cubicBezTo>
                    <a:pt x="850519" y="83439"/>
                    <a:pt x="782955" y="15875"/>
                    <a:pt x="699643" y="15875"/>
                  </a:cubicBezTo>
                  <a:lnTo>
                    <a:pt x="166751" y="15875"/>
                  </a:lnTo>
                  <a:lnTo>
                    <a:pt x="166751" y="7874"/>
                  </a:lnTo>
                  <a:lnTo>
                    <a:pt x="166751" y="15748"/>
                  </a:lnTo>
                  <a:cubicBezTo>
                    <a:pt x="83439" y="15875"/>
                    <a:pt x="15875" y="83439"/>
                    <a:pt x="15875" y="166751"/>
                  </a:cubicBezTo>
                  <a:close/>
                </a:path>
              </a:pathLst>
            </a:custGeom>
            <a:solidFill>
              <a:srgbClr val="F8ECD3"/>
            </a:solidFill>
          </p:spPr>
        </p:sp>
      </p:grpSp>
      <p:grpSp>
        <p:nvGrpSpPr>
          <p:cNvPr name="Group 39" id="39"/>
          <p:cNvGrpSpPr/>
          <p:nvPr/>
        </p:nvGrpSpPr>
        <p:grpSpPr>
          <a:xfrm rot="0">
            <a:off x="1913632" y="7910959"/>
            <a:ext cx="3544044" cy="442912"/>
            <a:chOff x="0" y="0"/>
            <a:chExt cx="4725392" cy="590550"/>
          </a:xfrm>
        </p:grpSpPr>
        <p:sp>
          <p:nvSpPr>
            <p:cNvPr name="Freeform 40" id="40"/>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41" id="41"/>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Presentation</a:t>
              </a:r>
            </a:p>
          </p:txBody>
        </p:sp>
      </p:grpSp>
      <p:grpSp>
        <p:nvGrpSpPr>
          <p:cNvPr name="Group 42" id="42"/>
          <p:cNvGrpSpPr/>
          <p:nvPr/>
        </p:nvGrpSpPr>
        <p:grpSpPr>
          <a:xfrm rot="0">
            <a:off x="1913632" y="8523982"/>
            <a:ext cx="8524131" cy="453629"/>
            <a:chOff x="0" y="0"/>
            <a:chExt cx="11365508" cy="604838"/>
          </a:xfrm>
        </p:grpSpPr>
        <p:sp>
          <p:nvSpPr>
            <p:cNvPr name="Freeform 43" id="43"/>
            <p:cNvSpPr/>
            <p:nvPr/>
          </p:nvSpPr>
          <p:spPr>
            <a:xfrm flipH="false" flipV="false" rot="0">
              <a:off x="0" y="0"/>
              <a:ext cx="11365509" cy="604838"/>
            </a:xfrm>
            <a:custGeom>
              <a:avLst/>
              <a:gdLst/>
              <a:ahLst/>
              <a:cxnLst/>
              <a:rect r="r" b="b" t="t" l="l"/>
              <a:pathLst>
                <a:path h="604838" w="11365509">
                  <a:moveTo>
                    <a:pt x="0" y="0"/>
                  </a:moveTo>
                  <a:lnTo>
                    <a:pt x="11365509" y="0"/>
                  </a:lnTo>
                  <a:lnTo>
                    <a:pt x="11365509" y="604838"/>
                  </a:lnTo>
                  <a:lnTo>
                    <a:pt x="0" y="604838"/>
                  </a:lnTo>
                  <a:close/>
                </a:path>
              </a:pathLst>
            </a:custGeom>
            <a:solidFill>
              <a:srgbClr val="000000">
                <a:alpha val="0"/>
              </a:srgbClr>
            </a:solidFill>
          </p:spPr>
        </p:sp>
        <p:sp>
          <p:nvSpPr>
            <p:cNvPr name="TextBox 44" id="44"/>
            <p:cNvSpPr txBox="true"/>
            <p:nvPr/>
          </p:nvSpPr>
          <p:spPr>
            <a:xfrm>
              <a:off x="0" y="-152400"/>
              <a:ext cx="11365508"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Interactive dashboard with Streamlit.</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sp>
        <p:nvSpPr>
          <p:cNvPr name="Freeform 5" id="5" descr="preencoded.png"/>
          <p:cNvSpPr/>
          <p:nvPr/>
        </p:nvSpPr>
        <p:spPr>
          <a:xfrm flipH="false" flipV="false" rot="0">
            <a:off x="0" y="0"/>
            <a:ext cx="18288000" cy="3721150"/>
          </a:xfrm>
          <a:custGeom>
            <a:avLst/>
            <a:gdLst/>
            <a:ahLst/>
            <a:cxnLst/>
            <a:rect r="r" b="b" t="t" l="l"/>
            <a:pathLst>
              <a:path h="3721150" w="18288000">
                <a:moveTo>
                  <a:pt x="0" y="0"/>
                </a:moveTo>
                <a:lnTo>
                  <a:pt x="18288000" y="0"/>
                </a:lnTo>
                <a:lnTo>
                  <a:pt x="18288000" y="3721150"/>
                </a:lnTo>
                <a:lnTo>
                  <a:pt x="0" y="3721150"/>
                </a:lnTo>
                <a:lnTo>
                  <a:pt x="0" y="0"/>
                </a:lnTo>
                <a:close/>
              </a:path>
            </a:pathLst>
          </a:custGeom>
          <a:blipFill>
            <a:blip r:embed="rId4"/>
            <a:stretch>
              <a:fillRect l="0" t="0" r="0" b="-83"/>
            </a:stretch>
          </a:blipFill>
        </p:spPr>
      </p:sp>
      <p:grpSp>
        <p:nvGrpSpPr>
          <p:cNvPr name="Group 6" id="6"/>
          <p:cNvGrpSpPr/>
          <p:nvPr/>
        </p:nvGrpSpPr>
        <p:grpSpPr>
          <a:xfrm rot="0">
            <a:off x="992238" y="5677941"/>
            <a:ext cx="7088237" cy="885974"/>
            <a:chOff x="0" y="0"/>
            <a:chExt cx="9450983" cy="1181298"/>
          </a:xfrm>
        </p:grpSpPr>
        <p:sp>
          <p:nvSpPr>
            <p:cNvPr name="Freeform 7" id="7"/>
            <p:cNvSpPr/>
            <p:nvPr/>
          </p:nvSpPr>
          <p:spPr>
            <a:xfrm flipH="false" flipV="false" rot="0">
              <a:off x="0" y="0"/>
              <a:ext cx="9450984" cy="1181298"/>
            </a:xfrm>
            <a:custGeom>
              <a:avLst/>
              <a:gdLst/>
              <a:ahLst/>
              <a:cxnLst/>
              <a:rect r="r" b="b" t="t" l="l"/>
              <a:pathLst>
                <a:path h="1181298" w="9450984">
                  <a:moveTo>
                    <a:pt x="0" y="0"/>
                  </a:moveTo>
                  <a:lnTo>
                    <a:pt x="9450984" y="0"/>
                  </a:lnTo>
                  <a:lnTo>
                    <a:pt x="9450984" y="1181298"/>
                  </a:lnTo>
                  <a:lnTo>
                    <a:pt x="0" y="1181298"/>
                  </a:lnTo>
                  <a:close/>
                </a:path>
              </a:pathLst>
            </a:custGeom>
            <a:solidFill>
              <a:srgbClr val="000000">
                <a:alpha val="0"/>
              </a:srgbClr>
            </a:solidFill>
          </p:spPr>
        </p:sp>
        <p:sp>
          <p:nvSpPr>
            <p:cNvPr name="TextBox 8" id="8"/>
            <p:cNvSpPr txBox="true"/>
            <p:nvPr/>
          </p:nvSpPr>
          <p:spPr>
            <a:xfrm>
              <a:off x="0" y="-161925"/>
              <a:ext cx="9450983"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Data Characteristics</a:t>
              </a:r>
            </a:p>
          </p:txBody>
        </p:sp>
      </p:grpSp>
      <p:grpSp>
        <p:nvGrpSpPr>
          <p:cNvPr name="Group 9" id="9"/>
          <p:cNvGrpSpPr/>
          <p:nvPr/>
        </p:nvGrpSpPr>
        <p:grpSpPr>
          <a:xfrm rot="0">
            <a:off x="986284" y="6983164"/>
            <a:ext cx="649784" cy="649784"/>
            <a:chOff x="0" y="0"/>
            <a:chExt cx="866378" cy="866378"/>
          </a:xfrm>
        </p:grpSpPr>
        <p:sp>
          <p:nvSpPr>
            <p:cNvPr name="Freeform 10" id="10"/>
            <p:cNvSpPr/>
            <p:nvPr/>
          </p:nvSpPr>
          <p:spPr>
            <a:xfrm flipH="false" flipV="false" rot="0">
              <a:off x="7874" y="8001"/>
              <a:ext cx="850519" cy="850392"/>
            </a:xfrm>
            <a:custGeom>
              <a:avLst/>
              <a:gdLst/>
              <a:ahLst/>
              <a:cxnLst/>
              <a:rect r="r" b="b" t="t" l="l"/>
              <a:pathLst>
                <a:path h="850392" w="850519">
                  <a:moveTo>
                    <a:pt x="0" y="158750"/>
                  </a:moveTo>
                  <a:cubicBezTo>
                    <a:pt x="0" y="71120"/>
                    <a:pt x="71120" y="0"/>
                    <a:pt x="158750" y="0"/>
                  </a:cubicBezTo>
                  <a:lnTo>
                    <a:pt x="691769" y="0"/>
                  </a:lnTo>
                  <a:cubicBezTo>
                    <a:pt x="779399" y="0"/>
                    <a:pt x="850519" y="71120"/>
                    <a:pt x="850519" y="158750"/>
                  </a:cubicBezTo>
                  <a:lnTo>
                    <a:pt x="850519" y="691642"/>
                  </a:lnTo>
                  <a:cubicBezTo>
                    <a:pt x="850519" y="779272"/>
                    <a:pt x="779399" y="850392"/>
                    <a:pt x="691769" y="850392"/>
                  </a:cubicBezTo>
                  <a:lnTo>
                    <a:pt x="158877" y="850392"/>
                  </a:lnTo>
                  <a:cubicBezTo>
                    <a:pt x="71247" y="850392"/>
                    <a:pt x="127" y="779272"/>
                    <a:pt x="127" y="691642"/>
                  </a:cubicBezTo>
                  <a:close/>
                </a:path>
              </a:pathLst>
            </a:custGeom>
            <a:solidFill>
              <a:srgbClr val="FFFFFF"/>
            </a:solidFill>
          </p:spPr>
        </p:sp>
        <p:sp>
          <p:nvSpPr>
            <p:cNvPr name="Freeform 11" id="11"/>
            <p:cNvSpPr/>
            <p:nvPr/>
          </p:nvSpPr>
          <p:spPr>
            <a:xfrm flipH="false" flipV="false" rot="0">
              <a:off x="0" y="0"/>
              <a:ext cx="866394" cy="866394"/>
            </a:xfrm>
            <a:custGeom>
              <a:avLst/>
              <a:gdLst/>
              <a:ahLst/>
              <a:cxnLst/>
              <a:rect r="r" b="b" t="t" l="l"/>
              <a:pathLst>
                <a:path h="866394" w="866394">
                  <a:moveTo>
                    <a:pt x="0" y="166751"/>
                  </a:moveTo>
                  <a:cubicBezTo>
                    <a:pt x="0" y="74676"/>
                    <a:pt x="74676" y="0"/>
                    <a:pt x="166751" y="0"/>
                  </a:cubicBezTo>
                  <a:lnTo>
                    <a:pt x="699643" y="0"/>
                  </a:lnTo>
                  <a:lnTo>
                    <a:pt x="699643" y="7874"/>
                  </a:lnTo>
                  <a:lnTo>
                    <a:pt x="699643" y="0"/>
                  </a:lnTo>
                  <a:lnTo>
                    <a:pt x="699643" y="7874"/>
                  </a:lnTo>
                  <a:lnTo>
                    <a:pt x="699643" y="0"/>
                  </a:lnTo>
                  <a:cubicBezTo>
                    <a:pt x="791718" y="0"/>
                    <a:pt x="866394" y="74676"/>
                    <a:pt x="866394" y="166751"/>
                  </a:cubicBezTo>
                  <a:lnTo>
                    <a:pt x="866394" y="699643"/>
                  </a:lnTo>
                  <a:lnTo>
                    <a:pt x="858520" y="699643"/>
                  </a:lnTo>
                  <a:lnTo>
                    <a:pt x="866394" y="699643"/>
                  </a:lnTo>
                  <a:cubicBezTo>
                    <a:pt x="866394" y="791718"/>
                    <a:pt x="791718" y="866394"/>
                    <a:pt x="699643" y="866394"/>
                  </a:cubicBezTo>
                  <a:lnTo>
                    <a:pt x="699643" y="858520"/>
                  </a:lnTo>
                  <a:lnTo>
                    <a:pt x="699643" y="866394"/>
                  </a:lnTo>
                  <a:lnTo>
                    <a:pt x="166751" y="866394"/>
                  </a:lnTo>
                  <a:lnTo>
                    <a:pt x="166751" y="858520"/>
                  </a:lnTo>
                  <a:lnTo>
                    <a:pt x="166751" y="866394"/>
                  </a:lnTo>
                  <a:cubicBezTo>
                    <a:pt x="74676" y="866394"/>
                    <a:pt x="0" y="791718"/>
                    <a:pt x="0" y="699643"/>
                  </a:cubicBezTo>
                  <a:lnTo>
                    <a:pt x="0" y="166751"/>
                  </a:lnTo>
                  <a:lnTo>
                    <a:pt x="7874" y="166751"/>
                  </a:lnTo>
                  <a:lnTo>
                    <a:pt x="0" y="166751"/>
                  </a:lnTo>
                  <a:moveTo>
                    <a:pt x="15875" y="166751"/>
                  </a:moveTo>
                  <a:lnTo>
                    <a:pt x="15875" y="699643"/>
                  </a:lnTo>
                  <a:lnTo>
                    <a:pt x="7874" y="699643"/>
                  </a:lnTo>
                  <a:lnTo>
                    <a:pt x="15748" y="699643"/>
                  </a:lnTo>
                  <a:cubicBezTo>
                    <a:pt x="15748" y="782955"/>
                    <a:pt x="83312" y="850519"/>
                    <a:pt x="166624" y="850519"/>
                  </a:cubicBezTo>
                  <a:lnTo>
                    <a:pt x="699643" y="850519"/>
                  </a:lnTo>
                  <a:cubicBezTo>
                    <a:pt x="782955" y="850519"/>
                    <a:pt x="850519" y="782955"/>
                    <a:pt x="850519" y="699643"/>
                  </a:cubicBezTo>
                  <a:lnTo>
                    <a:pt x="850519" y="166751"/>
                  </a:lnTo>
                  <a:lnTo>
                    <a:pt x="858393" y="166751"/>
                  </a:lnTo>
                  <a:lnTo>
                    <a:pt x="850519" y="166751"/>
                  </a:lnTo>
                  <a:cubicBezTo>
                    <a:pt x="850519" y="83439"/>
                    <a:pt x="782955" y="15875"/>
                    <a:pt x="699643" y="15875"/>
                  </a:cubicBezTo>
                  <a:lnTo>
                    <a:pt x="166751" y="15875"/>
                  </a:lnTo>
                  <a:lnTo>
                    <a:pt x="166751" y="7874"/>
                  </a:lnTo>
                  <a:lnTo>
                    <a:pt x="166751" y="15748"/>
                  </a:lnTo>
                  <a:cubicBezTo>
                    <a:pt x="83439" y="15875"/>
                    <a:pt x="15875" y="83439"/>
                    <a:pt x="15875" y="166751"/>
                  </a:cubicBezTo>
                  <a:close/>
                </a:path>
              </a:pathLst>
            </a:custGeom>
            <a:solidFill>
              <a:srgbClr val="F8ECD3"/>
            </a:solidFill>
          </p:spPr>
        </p:sp>
      </p:grpSp>
      <p:grpSp>
        <p:nvGrpSpPr>
          <p:cNvPr name="Group 12" id="12"/>
          <p:cNvGrpSpPr/>
          <p:nvPr/>
        </p:nvGrpSpPr>
        <p:grpSpPr>
          <a:xfrm rot="0">
            <a:off x="1913632" y="7086451"/>
            <a:ext cx="3544044" cy="442912"/>
            <a:chOff x="0" y="0"/>
            <a:chExt cx="4725392" cy="590550"/>
          </a:xfrm>
        </p:grpSpPr>
        <p:sp>
          <p:nvSpPr>
            <p:cNvPr name="Freeform 13" id="13"/>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4" id="14"/>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Missing Values</a:t>
              </a:r>
            </a:p>
          </p:txBody>
        </p:sp>
      </p:grpSp>
      <p:grpSp>
        <p:nvGrpSpPr>
          <p:cNvPr name="Group 15" id="15"/>
          <p:cNvGrpSpPr/>
          <p:nvPr/>
        </p:nvGrpSpPr>
        <p:grpSpPr>
          <a:xfrm rot="0">
            <a:off x="1913632" y="7699474"/>
            <a:ext cx="7053262" cy="453629"/>
            <a:chOff x="0" y="0"/>
            <a:chExt cx="9404350" cy="604838"/>
          </a:xfrm>
        </p:grpSpPr>
        <p:sp>
          <p:nvSpPr>
            <p:cNvPr name="Freeform 16" id="16"/>
            <p:cNvSpPr/>
            <p:nvPr/>
          </p:nvSpPr>
          <p:spPr>
            <a:xfrm flipH="false" flipV="false" rot="0">
              <a:off x="0" y="0"/>
              <a:ext cx="9404350" cy="604838"/>
            </a:xfrm>
            <a:custGeom>
              <a:avLst/>
              <a:gdLst/>
              <a:ahLst/>
              <a:cxnLst/>
              <a:rect r="r" b="b" t="t" l="l"/>
              <a:pathLst>
                <a:path h="604838" w="9404350">
                  <a:moveTo>
                    <a:pt x="0" y="0"/>
                  </a:moveTo>
                  <a:lnTo>
                    <a:pt x="9404350" y="0"/>
                  </a:lnTo>
                  <a:lnTo>
                    <a:pt x="9404350" y="604838"/>
                  </a:lnTo>
                  <a:lnTo>
                    <a:pt x="0" y="604838"/>
                  </a:lnTo>
                  <a:close/>
                </a:path>
              </a:pathLst>
            </a:custGeom>
            <a:solidFill>
              <a:srgbClr val="000000">
                <a:alpha val="0"/>
              </a:srgbClr>
            </a:solidFill>
          </p:spPr>
        </p:sp>
        <p:sp>
          <p:nvSpPr>
            <p:cNvPr name="TextBox 17" id="17"/>
            <p:cNvSpPr txBox="true"/>
            <p:nvPr/>
          </p:nvSpPr>
          <p:spPr>
            <a:xfrm>
              <a:off x="0" y="-152400"/>
              <a:ext cx="940435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Price, duration, and categories incomplete.</a:t>
              </a:r>
            </a:p>
          </p:txBody>
        </p:sp>
      </p:grpSp>
      <p:grpSp>
        <p:nvGrpSpPr>
          <p:cNvPr name="Group 18" id="18"/>
          <p:cNvGrpSpPr/>
          <p:nvPr/>
        </p:nvGrpSpPr>
        <p:grpSpPr>
          <a:xfrm rot="0">
            <a:off x="9315301" y="6983164"/>
            <a:ext cx="649784" cy="649784"/>
            <a:chOff x="0" y="0"/>
            <a:chExt cx="866378" cy="866378"/>
          </a:xfrm>
        </p:grpSpPr>
        <p:sp>
          <p:nvSpPr>
            <p:cNvPr name="Freeform 19" id="19"/>
            <p:cNvSpPr/>
            <p:nvPr/>
          </p:nvSpPr>
          <p:spPr>
            <a:xfrm flipH="false" flipV="false" rot="0">
              <a:off x="7874" y="8001"/>
              <a:ext cx="850519" cy="850392"/>
            </a:xfrm>
            <a:custGeom>
              <a:avLst/>
              <a:gdLst/>
              <a:ahLst/>
              <a:cxnLst/>
              <a:rect r="r" b="b" t="t" l="l"/>
              <a:pathLst>
                <a:path h="850392" w="850519">
                  <a:moveTo>
                    <a:pt x="0" y="158750"/>
                  </a:moveTo>
                  <a:cubicBezTo>
                    <a:pt x="0" y="71120"/>
                    <a:pt x="71120" y="0"/>
                    <a:pt x="158750" y="0"/>
                  </a:cubicBezTo>
                  <a:lnTo>
                    <a:pt x="691769" y="0"/>
                  </a:lnTo>
                  <a:cubicBezTo>
                    <a:pt x="779399" y="0"/>
                    <a:pt x="850519" y="71120"/>
                    <a:pt x="850519" y="158750"/>
                  </a:cubicBezTo>
                  <a:lnTo>
                    <a:pt x="850519" y="691642"/>
                  </a:lnTo>
                  <a:cubicBezTo>
                    <a:pt x="850519" y="779272"/>
                    <a:pt x="779399" y="850392"/>
                    <a:pt x="691769" y="850392"/>
                  </a:cubicBezTo>
                  <a:lnTo>
                    <a:pt x="158877" y="850392"/>
                  </a:lnTo>
                  <a:cubicBezTo>
                    <a:pt x="71247" y="850392"/>
                    <a:pt x="127" y="779272"/>
                    <a:pt x="127" y="691642"/>
                  </a:cubicBezTo>
                  <a:close/>
                </a:path>
              </a:pathLst>
            </a:custGeom>
            <a:solidFill>
              <a:srgbClr val="FFFFFF"/>
            </a:solidFill>
          </p:spPr>
        </p:sp>
        <p:sp>
          <p:nvSpPr>
            <p:cNvPr name="Freeform 20" id="20"/>
            <p:cNvSpPr/>
            <p:nvPr/>
          </p:nvSpPr>
          <p:spPr>
            <a:xfrm flipH="false" flipV="false" rot="0">
              <a:off x="0" y="0"/>
              <a:ext cx="866394" cy="866394"/>
            </a:xfrm>
            <a:custGeom>
              <a:avLst/>
              <a:gdLst/>
              <a:ahLst/>
              <a:cxnLst/>
              <a:rect r="r" b="b" t="t" l="l"/>
              <a:pathLst>
                <a:path h="866394" w="866394">
                  <a:moveTo>
                    <a:pt x="0" y="166751"/>
                  </a:moveTo>
                  <a:cubicBezTo>
                    <a:pt x="0" y="74676"/>
                    <a:pt x="74676" y="0"/>
                    <a:pt x="166751" y="0"/>
                  </a:cubicBezTo>
                  <a:lnTo>
                    <a:pt x="699643" y="0"/>
                  </a:lnTo>
                  <a:lnTo>
                    <a:pt x="699643" y="7874"/>
                  </a:lnTo>
                  <a:lnTo>
                    <a:pt x="699643" y="0"/>
                  </a:lnTo>
                  <a:lnTo>
                    <a:pt x="699643" y="7874"/>
                  </a:lnTo>
                  <a:lnTo>
                    <a:pt x="699643" y="0"/>
                  </a:lnTo>
                  <a:cubicBezTo>
                    <a:pt x="791718" y="0"/>
                    <a:pt x="866394" y="74676"/>
                    <a:pt x="866394" y="166751"/>
                  </a:cubicBezTo>
                  <a:lnTo>
                    <a:pt x="866394" y="699643"/>
                  </a:lnTo>
                  <a:lnTo>
                    <a:pt x="858520" y="699643"/>
                  </a:lnTo>
                  <a:lnTo>
                    <a:pt x="866394" y="699643"/>
                  </a:lnTo>
                  <a:cubicBezTo>
                    <a:pt x="866394" y="791718"/>
                    <a:pt x="791718" y="866394"/>
                    <a:pt x="699643" y="866394"/>
                  </a:cubicBezTo>
                  <a:lnTo>
                    <a:pt x="699643" y="858520"/>
                  </a:lnTo>
                  <a:lnTo>
                    <a:pt x="699643" y="866394"/>
                  </a:lnTo>
                  <a:lnTo>
                    <a:pt x="166751" y="866394"/>
                  </a:lnTo>
                  <a:lnTo>
                    <a:pt x="166751" y="858520"/>
                  </a:lnTo>
                  <a:lnTo>
                    <a:pt x="166751" y="866394"/>
                  </a:lnTo>
                  <a:cubicBezTo>
                    <a:pt x="74676" y="866394"/>
                    <a:pt x="0" y="791718"/>
                    <a:pt x="0" y="699643"/>
                  </a:cubicBezTo>
                  <a:lnTo>
                    <a:pt x="0" y="166751"/>
                  </a:lnTo>
                  <a:lnTo>
                    <a:pt x="7874" y="166751"/>
                  </a:lnTo>
                  <a:lnTo>
                    <a:pt x="0" y="166751"/>
                  </a:lnTo>
                  <a:moveTo>
                    <a:pt x="15875" y="166751"/>
                  </a:moveTo>
                  <a:lnTo>
                    <a:pt x="15875" y="699643"/>
                  </a:lnTo>
                  <a:lnTo>
                    <a:pt x="7874" y="699643"/>
                  </a:lnTo>
                  <a:lnTo>
                    <a:pt x="15748" y="699643"/>
                  </a:lnTo>
                  <a:cubicBezTo>
                    <a:pt x="15748" y="782955"/>
                    <a:pt x="83312" y="850519"/>
                    <a:pt x="166624" y="850519"/>
                  </a:cubicBezTo>
                  <a:lnTo>
                    <a:pt x="699643" y="850519"/>
                  </a:lnTo>
                  <a:cubicBezTo>
                    <a:pt x="782955" y="850519"/>
                    <a:pt x="850519" y="782955"/>
                    <a:pt x="850519" y="699643"/>
                  </a:cubicBezTo>
                  <a:lnTo>
                    <a:pt x="850519" y="166751"/>
                  </a:lnTo>
                  <a:lnTo>
                    <a:pt x="858393" y="166751"/>
                  </a:lnTo>
                  <a:lnTo>
                    <a:pt x="850519" y="166751"/>
                  </a:lnTo>
                  <a:cubicBezTo>
                    <a:pt x="850519" y="83439"/>
                    <a:pt x="782955" y="15875"/>
                    <a:pt x="699643" y="15875"/>
                  </a:cubicBezTo>
                  <a:lnTo>
                    <a:pt x="166751" y="15875"/>
                  </a:lnTo>
                  <a:lnTo>
                    <a:pt x="166751" y="7874"/>
                  </a:lnTo>
                  <a:lnTo>
                    <a:pt x="166751" y="15748"/>
                  </a:lnTo>
                  <a:cubicBezTo>
                    <a:pt x="83439" y="15875"/>
                    <a:pt x="15875" y="83439"/>
                    <a:pt x="15875" y="166751"/>
                  </a:cubicBezTo>
                  <a:close/>
                </a:path>
              </a:pathLst>
            </a:custGeom>
            <a:solidFill>
              <a:srgbClr val="F8ECD3"/>
            </a:solidFill>
          </p:spPr>
        </p:sp>
      </p:grpSp>
      <p:grpSp>
        <p:nvGrpSpPr>
          <p:cNvPr name="Group 21" id="21"/>
          <p:cNvGrpSpPr/>
          <p:nvPr/>
        </p:nvGrpSpPr>
        <p:grpSpPr>
          <a:xfrm rot="0">
            <a:off x="10242649" y="7086451"/>
            <a:ext cx="3544044" cy="442912"/>
            <a:chOff x="0" y="0"/>
            <a:chExt cx="4725392" cy="590550"/>
          </a:xfrm>
        </p:grpSpPr>
        <p:sp>
          <p:nvSpPr>
            <p:cNvPr name="Freeform 22" id="22"/>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23" id="23"/>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Time Span</a:t>
              </a:r>
            </a:p>
          </p:txBody>
        </p:sp>
      </p:grpSp>
      <p:grpSp>
        <p:nvGrpSpPr>
          <p:cNvPr name="Group 24" id="24"/>
          <p:cNvGrpSpPr/>
          <p:nvPr/>
        </p:nvGrpSpPr>
        <p:grpSpPr>
          <a:xfrm rot="0">
            <a:off x="10242649" y="7699474"/>
            <a:ext cx="7053262" cy="453629"/>
            <a:chOff x="0" y="0"/>
            <a:chExt cx="9404350" cy="604838"/>
          </a:xfrm>
        </p:grpSpPr>
        <p:sp>
          <p:nvSpPr>
            <p:cNvPr name="Freeform 25" id="25"/>
            <p:cNvSpPr/>
            <p:nvPr/>
          </p:nvSpPr>
          <p:spPr>
            <a:xfrm flipH="false" flipV="false" rot="0">
              <a:off x="0" y="0"/>
              <a:ext cx="9404350" cy="604838"/>
            </a:xfrm>
            <a:custGeom>
              <a:avLst/>
              <a:gdLst/>
              <a:ahLst/>
              <a:cxnLst/>
              <a:rect r="r" b="b" t="t" l="l"/>
              <a:pathLst>
                <a:path h="604838" w="9404350">
                  <a:moveTo>
                    <a:pt x="0" y="0"/>
                  </a:moveTo>
                  <a:lnTo>
                    <a:pt x="9404350" y="0"/>
                  </a:lnTo>
                  <a:lnTo>
                    <a:pt x="9404350" y="604838"/>
                  </a:lnTo>
                  <a:lnTo>
                    <a:pt x="0" y="604838"/>
                  </a:lnTo>
                  <a:close/>
                </a:path>
              </a:pathLst>
            </a:custGeom>
            <a:solidFill>
              <a:srgbClr val="000000">
                <a:alpha val="0"/>
              </a:srgbClr>
            </a:solidFill>
          </p:spPr>
        </p:sp>
        <p:sp>
          <p:nvSpPr>
            <p:cNvPr name="TextBox 26" id="26"/>
            <p:cNvSpPr txBox="true"/>
            <p:nvPr/>
          </p:nvSpPr>
          <p:spPr>
            <a:xfrm>
              <a:off x="0" y="-152400"/>
              <a:ext cx="9404350" cy="757238"/>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Data covers years 2015 to 2020.</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sp>
        <p:nvSpPr>
          <p:cNvPr name="Freeform 5" id="5" descr="preencoded.png"/>
          <p:cNvSpPr/>
          <p:nvPr/>
        </p:nvSpPr>
        <p:spPr>
          <a:xfrm flipH="false" flipV="false" rot="0">
            <a:off x="11087100" y="0"/>
            <a:ext cx="7200900" cy="10287000"/>
          </a:xfrm>
          <a:custGeom>
            <a:avLst/>
            <a:gdLst/>
            <a:ahLst/>
            <a:cxnLst/>
            <a:rect r="r" b="b" t="t" l="l"/>
            <a:pathLst>
              <a:path h="10287000" w="7200900">
                <a:moveTo>
                  <a:pt x="0" y="0"/>
                </a:moveTo>
                <a:lnTo>
                  <a:pt x="7200900" y="0"/>
                </a:lnTo>
                <a:lnTo>
                  <a:pt x="7200900" y="10287000"/>
                </a:lnTo>
                <a:lnTo>
                  <a:pt x="0" y="10287000"/>
                </a:lnTo>
                <a:lnTo>
                  <a:pt x="0" y="0"/>
                </a:lnTo>
                <a:close/>
              </a:path>
            </a:pathLst>
          </a:custGeom>
          <a:blipFill>
            <a:blip r:embed="rId4"/>
            <a:stretch>
              <a:fillRect l="0" t="0" r="0" b="0"/>
            </a:stretch>
          </a:blipFill>
        </p:spPr>
      </p:sp>
      <p:grpSp>
        <p:nvGrpSpPr>
          <p:cNvPr name="Group 6" id="6"/>
          <p:cNvGrpSpPr/>
          <p:nvPr/>
        </p:nvGrpSpPr>
        <p:grpSpPr>
          <a:xfrm rot="0">
            <a:off x="992238" y="2014240"/>
            <a:ext cx="7088237" cy="885974"/>
            <a:chOff x="0" y="0"/>
            <a:chExt cx="9450983" cy="1181298"/>
          </a:xfrm>
        </p:grpSpPr>
        <p:sp>
          <p:nvSpPr>
            <p:cNvPr name="Freeform 7" id="7"/>
            <p:cNvSpPr/>
            <p:nvPr/>
          </p:nvSpPr>
          <p:spPr>
            <a:xfrm flipH="false" flipV="false" rot="0">
              <a:off x="0" y="0"/>
              <a:ext cx="9450984" cy="1181298"/>
            </a:xfrm>
            <a:custGeom>
              <a:avLst/>
              <a:gdLst/>
              <a:ahLst/>
              <a:cxnLst/>
              <a:rect r="r" b="b" t="t" l="l"/>
              <a:pathLst>
                <a:path h="1181298" w="9450984">
                  <a:moveTo>
                    <a:pt x="0" y="0"/>
                  </a:moveTo>
                  <a:lnTo>
                    <a:pt x="9450984" y="0"/>
                  </a:lnTo>
                  <a:lnTo>
                    <a:pt x="9450984" y="1181298"/>
                  </a:lnTo>
                  <a:lnTo>
                    <a:pt x="0" y="1181298"/>
                  </a:lnTo>
                  <a:close/>
                </a:path>
              </a:pathLst>
            </a:custGeom>
            <a:solidFill>
              <a:srgbClr val="000000">
                <a:alpha val="0"/>
              </a:srgbClr>
            </a:solidFill>
          </p:spPr>
        </p:sp>
        <p:sp>
          <p:nvSpPr>
            <p:cNvPr name="TextBox 8" id="8"/>
            <p:cNvSpPr txBox="true"/>
            <p:nvPr/>
          </p:nvSpPr>
          <p:spPr>
            <a:xfrm>
              <a:off x="0" y="-161925"/>
              <a:ext cx="9450983"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Data Preparation</a:t>
              </a:r>
            </a:p>
          </p:txBody>
        </p:sp>
      </p:grpSp>
      <p:sp>
        <p:nvSpPr>
          <p:cNvPr name="Freeform 9" id="9" descr="preencoded.png"/>
          <p:cNvSpPr/>
          <p:nvPr/>
        </p:nvSpPr>
        <p:spPr>
          <a:xfrm flipH="false" flipV="false" rot="0">
            <a:off x="992238" y="3325415"/>
            <a:ext cx="1417588" cy="2087315"/>
          </a:xfrm>
          <a:custGeom>
            <a:avLst/>
            <a:gdLst/>
            <a:ahLst/>
            <a:cxnLst/>
            <a:rect r="r" b="b" t="t" l="l"/>
            <a:pathLst>
              <a:path h="2087315" w="1417588">
                <a:moveTo>
                  <a:pt x="0" y="0"/>
                </a:moveTo>
                <a:lnTo>
                  <a:pt x="1417587" y="0"/>
                </a:lnTo>
                <a:lnTo>
                  <a:pt x="1417587" y="2087315"/>
                </a:lnTo>
                <a:lnTo>
                  <a:pt x="0" y="2087315"/>
                </a:lnTo>
                <a:lnTo>
                  <a:pt x="0" y="0"/>
                </a:lnTo>
                <a:close/>
              </a:path>
            </a:pathLst>
          </a:custGeom>
          <a:blipFill>
            <a:blip r:embed="rId5"/>
            <a:stretch>
              <a:fillRect l="0" t="0" r="-179" b="0"/>
            </a:stretch>
          </a:blipFill>
        </p:spPr>
      </p:sp>
      <p:grpSp>
        <p:nvGrpSpPr>
          <p:cNvPr name="Group 10" id="10"/>
          <p:cNvGrpSpPr/>
          <p:nvPr/>
        </p:nvGrpSpPr>
        <p:grpSpPr>
          <a:xfrm rot="0">
            <a:off x="2835027" y="3608934"/>
            <a:ext cx="3544044" cy="442912"/>
            <a:chOff x="0" y="0"/>
            <a:chExt cx="4725392" cy="590550"/>
          </a:xfrm>
        </p:grpSpPr>
        <p:sp>
          <p:nvSpPr>
            <p:cNvPr name="Freeform 11" id="11"/>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2" id="12"/>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Step 1</a:t>
              </a:r>
            </a:p>
          </p:txBody>
        </p:sp>
      </p:grpSp>
      <p:grpSp>
        <p:nvGrpSpPr>
          <p:cNvPr name="Group 13" id="13"/>
          <p:cNvGrpSpPr/>
          <p:nvPr/>
        </p:nvGrpSpPr>
        <p:grpSpPr>
          <a:xfrm rot="0">
            <a:off x="2835027" y="4221956"/>
            <a:ext cx="7602736" cy="907256"/>
            <a:chOff x="0" y="0"/>
            <a:chExt cx="10136982" cy="1209675"/>
          </a:xfrm>
        </p:grpSpPr>
        <p:sp>
          <p:nvSpPr>
            <p:cNvPr name="Freeform 14" id="14"/>
            <p:cNvSpPr/>
            <p:nvPr/>
          </p:nvSpPr>
          <p:spPr>
            <a:xfrm flipH="false" flipV="false" rot="0">
              <a:off x="0" y="0"/>
              <a:ext cx="10136982" cy="1209675"/>
            </a:xfrm>
            <a:custGeom>
              <a:avLst/>
              <a:gdLst/>
              <a:ahLst/>
              <a:cxnLst/>
              <a:rect r="r" b="b" t="t" l="l"/>
              <a:pathLst>
                <a:path h="1209675" w="10136982">
                  <a:moveTo>
                    <a:pt x="0" y="0"/>
                  </a:moveTo>
                  <a:lnTo>
                    <a:pt x="10136982" y="0"/>
                  </a:lnTo>
                  <a:lnTo>
                    <a:pt x="10136982" y="1209675"/>
                  </a:lnTo>
                  <a:lnTo>
                    <a:pt x="0" y="1209675"/>
                  </a:lnTo>
                  <a:close/>
                </a:path>
              </a:pathLst>
            </a:custGeom>
            <a:solidFill>
              <a:srgbClr val="000000">
                <a:alpha val="0"/>
              </a:srgbClr>
            </a:solidFill>
          </p:spPr>
        </p:sp>
        <p:sp>
          <p:nvSpPr>
            <p:cNvPr name="TextBox 15" id="15"/>
            <p:cNvSpPr txBox="true"/>
            <p:nvPr/>
          </p:nvSpPr>
          <p:spPr>
            <a:xfrm>
              <a:off x="0" y="-152400"/>
              <a:ext cx="10136982" cy="1362075"/>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Calculate median prices by origin, destination, vehicle type.</a:t>
              </a:r>
            </a:p>
          </p:txBody>
        </p:sp>
      </p:grpSp>
      <p:sp>
        <p:nvSpPr>
          <p:cNvPr name="Freeform 16" id="16" descr="preencoded.png"/>
          <p:cNvSpPr/>
          <p:nvPr/>
        </p:nvSpPr>
        <p:spPr>
          <a:xfrm flipH="false" flipV="false" rot="0">
            <a:off x="992238" y="5412730"/>
            <a:ext cx="1417588" cy="2087315"/>
          </a:xfrm>
          <a:custGeom>
            <a:avLst/>
            <a:gdLst/>
            <a:ahLst/>
            <a:cxnLst/>
            <a:rect r="r" b="b" t="t" l="l"/>
            <a:pathLst>
              <a:path h="2087315" w="1417588">
                <a:moveTo>
                  <a:pt x="0" y="0"/>
                </a:moveTo>
                <a:lnTo>
                  <a:pt x="1417587" y="0"/>
                </a:lnTo>
                <a:lnTo>
                  <a:pt x="1417587" y="2087315"/>
                </a:lnTo>
                <a:lnTo>
                  <a:pt x="0" y="2087315"/>
                </a:lnTo>
                <a:lnTo>
                  <a:pt x="0" y="0"/>
                </a:lnTo>
                <a:close/>
              </a:path>
            </a:pathLst>
          </a:custGeom>
          <a:blipFill>
            <a:blip r:embed="rId6"/>
            <a:stretch>
              <a:fillRect l="0" t="0" r="-179" b="0"/>
            </a:stretch>
          </a:blipFill>
        </p:spPr>
      </p:sp>
      <p:grpSp>
        <p:nvGrpSpPr>
          <p:cNvPr name="Group 17" id="17"/>
          <p:cNvGrpSpPr/>
          <p:nvPr/>
        </p:nvGrpSpPr>
        <p:grpSpPr>
          <a:xfrm rot="0">
            <a:off x="2835027" y="5696247"/>
            <a:ext cx="3544044" cy="442912"/>
            <a:chOff x="0" y="0"/>
            <a:chExt cx="4725392" cy="590550"/>
          </a:xfrm>
        </p:grpSpPr>
        <p:sp>
          <p:nvSpPr>
            <p:cNvPr name="Freeform 18" id="18"/>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9" id="19"/>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Step 2</a:t>
              </a:r>
            </a:p>
          </p:txBody>
        </p:sp>
      </p:grpSp>
      <p:grpSp>
        <p:nvGrpSpPr>
          <p:cNvPr name="Group 20" id="20"/>
          <p:cNvGrpSpPr/>
          <p:nvPr/>
        </p:nvGrpSpPr>
        <p:grpSpPr>
          <a:xfrm rot="0">
            <a:off x="2835027" y="6309271"/>
            <a:ext cx="7602736" cy="907256"/>
            <a:chOff x="0" y="0"/>
            <a:chExt cx="10136982" cy="1209675"/>
          </a:xfrm>
        </p:grpSpPr>
        <p:sp>
          <p:nvSpPr>
            <p:cNvPr name="Freeform 21" id="21"/>
            <p:cNvSpPr/>
            <p:nvPr/>
          </p:nvSpPr>
          <p:spPr>
            <a:xfrm flipH="false" flipV="false" rot="0">
              <a:off x="0" y="0"/>
              <a:ext cx="10136982" cy="1209675"/>
            </a:xfrm>
            <a:custGeom>
              <a:avLst/>
              <a:gdLst/>
              <a:ahLst/>
              <a:cxnLst/>
              <a:rect r="r" b="b" t="t" l="l"/>
              <a:pathLst>
                <a:path h="1209675" w="10136982">
                  <a:moveTo>
                    <a:pt x="0" y="0"/>
                  </a:moveTo>
                  <a:lnTo>
                    <a:pt x="10136982" y="0"/>
                  </a:lnTo>
                  <a:lnTo>
                    <a:pt x="10136982" y="1209675"/>
                  </a:lnTo>
                  <a:lnTo>
                    <a:pt x="0" y="1209675"/>
                  </a:lnTo>
                  <a:close/>
                </a:path>
              </a:pathLst>
            </a:custGeom>
            <a:solidFill>
              <a:srgbClr val="000000">
                <a:alpha val="0"/>
              </a:srgbClr>
            </a:solidFill>
          </p:spPr>
        </p:sp>
        <p:sp>
          <p:nvSpPr>
            <p:cNvPr name="TextBox 22" id="22"/>
            <p:cNvSpPr txBox="true"/>
            <p:nvPr/>
          </p:nvSpPr>
          <p:spPr>
            <a:xfrm>
              <a:off x="0" y="-152400"/>
              <a:ext cx="10136982" cy="1362075"/>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Fill missing price and duration; assign default categories.</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grpSp>
        <p:nvGrpSpPr>
          <p:cNvPr name="Group 5" id="5"/>
          <p:cNvGrpSpPr/>
          <p:nvPr/>
        </p:nvGrpSpPr>
        <p:grpSpPr>
          <a:xfrm rot="0">
            <a:off x="893861" y="711250"/>
            <a:ext cx="13317439" cy="798016"/>
            <a:chOff x="0" y="0"/>
            <a:chExt cx="17756585" cy="1064022"/>
          </a:xfrm>
        </p:grpSpPr>
        <p:sp>
          <p:nvSpPr>
            <p:cNvPr name="Freeform 6" id="6"/>
            <p:cNvSpPr/>
            <p:nvPr/>
          </p:nvSpPr>
          <p:spPr>
            <a:xfrm flipH="false" flipV="false" rot="0">
              <a:off x="0" y="0"/>
              <a:ext cx="17756584" cy="1064022"/>
            </a:xfrm>
            <a:custGeom>
              <a:avLst/>
              <a:gdLst/>
              <a:ahLst/>
              <a:cxnLst/>
              <a:rect r="r" b="b" t="t" l="l"/>
              <a:pathLst>
                <a:path h="1064022" w="17756584">
                  <a:moveTo>
                    <a:pt x="0" y="0"/>
                  </a:moveTo>
                  <a:lnTo>
                    <a:pt x="17756584" y="0"/>
                  </a:lnTo>
                  <a:lnTo>
                    <a:pt x="17756584" y="1064022"/>
                  </a:lnTo>
                  <a:lnTo>
                    <a:pt x="0" y="1064022"/>
                  </a:lnTo>
                  <a:close/>
                </a:path>
              </a:pathLst>
            </a:custGeom>
            <a:solidFill>
              <a:srgbClr val="000000">
                <a:alpha val="0"/>
              </a:srgbClr>
            </a:solidFill>
          </p:spPr>
        </p:sp>
        <p:sp>
          <p:nvSpPr>
            <p:cNvPr name="TextBox 7" id="7"/>
            <p:cNvSpPr txBox="true"/>
            <p:nvPr/>
          </p:nvSpPr>
          <p:spPr>
            <a:xfrm>
              <a:off x="0" y="-142875"/>
              <a:ext cx="17756585" cy="1206897"/>
            </a:xfrm>
            <a:prstGeom prst="rect">
              <a:avLst/>
            </a:prstGeom>
          </p:spPr>
          <p:txBody>
            <a:bodyPr anchor="t" rtlCol="false" tIns="0" lIns="0" bIns="0" rIns="0"/>
            <a:lstStyle/>
            <a:p>
              <a:pPr algn="l">
                <a:lnSpc>
                  <a:spcPts val="7499"/>
                </a:lnSpc>
              </a:pPr>
              <a:r>
                <a:rPr lang="en-US" sz="4999">
                  <a:solidFill>
                    <a:srgbClr val="2C2926"/>
                  </a:solidFill>
                  <a:latin typeface="Bricolage Grotesque"/>
                  <a:ea typeface="Bricolage Grotesque"/>
                  <a:cs typeface="Bricolage Grotesque"/>
                  <a:sym typeface="Bricolage Grotesque"/>
                </a:rPr>
                <a:t>Choice of compression method and Format</a:t>
              </a:r>
            </a:p>
          </p:txBody>
        </p:sp>
      </p:grpSp>
      <p:grpSp>
        <p:nvGrpSpPr>
          <p:cNvPr name="Group 8" id="8"/>
          <p:cNvGrpSpPr/>
          <p:nvPr/>
        </p:nvGrpSpPr>
        <p:grpSpPr>
          <a:xfrm rot="0">
            <a:off x="893861" y="2020044"/>
            <a:ext cx="16500276" cy="408534"/>
            <a:chOff x="0" y="0"/>
            <a:chExt cx="22000368" cy="544712"/>
          </a:xfrm>
        </p:grpSpPr>
        <p:sp>
          <p:nvSpPr>
            <p:cNvPr name="Freeform 9" id="9"/>
            <p:cNvSpPr/>
            <p:nvPr/>
          </p:nvSpPr>
          <p:spPr>
            <a:xfrm flipH="false" flipV="false" rot="0">
              <a:off x="0" y="0"/>
              <a:ext cx="22000369" cy="544712"/>
            </a:xfrm>
            <a:custGeom>
              <a:avLst/>
              <a:gdLst/>
              <a:ahLst/>
              <a:cxnLst/>
              <a:rect r="r" b="b" t="t" l="l"/>
              <a:pathLst>
                <a:path h="544712" w="22000369">
                  <a:moveTo>
                    <a:pt x="0" y="0"/>
                  </a:moveTo>
                  <a:lnTo>
                    <a:pt x="22000369" y="0"/>
                  </a:lnTo>
                  <a:lnTo>
                    <a:pt x="22000369" y="544712"/>
                  </a:lnTo>
                  <a:lnTo>
                    <a:pt x="0" y="544712"/>
                  </a:lnTo>
                  <a:close/>
                </a:path>
              </a:pathLst>
            </a:custGeom>
            <a:solidFill>
              <a:srgbClr val="000000">
                <a:alpha val="0"/>
              </a:srgbClr>
            </a:solidFill>
          </p:spPr>
        </p:sp>
        <p:sp>
          <p:nvSpPr>
            <p:cNvPr name="TextBox 10" id="10"/>
            <p:cNvSpPr txBox="true"/>
            <p:nvPr/>
          </p:nvSpPr>
          <p:spPr>
            <a:xfrm>
              <a:off x="0" y="-142875"/>
              <a:ext cx="22000368" cy="687587"/>
            </a:xfrm>
            <a:prstGeom prst="rect">
              <a:avLst/>
            </a:prstGeom>
          </p:spPr>
          <p:txBody>
            <a:bodyPr anchor="t" rtlCol="false" tIns="0" lIns="0" bIns="0" rIns="0"/>
            <a:lstStyle/>
            <a:p>
              <a:pPr algn="l">
                <a:lnSpc>
                  <a:spcPts val="3825"/>
                </a:lnSpc>
              </a:pPr>
              <a:r>
                <a:rPr lang="en-US" sz="2000">
                  <a:solidFill>
                    <a:srgbClr val="2C2926"/>
                  </a:solidFill>
                  <a:latin typeface="Inter"/>
                  <a:ea typeface="Inter"/>
                  <a:cs typeface="Inter"/>
                  <a:sym typeface="Inter"/>
                </a:rPr>
                <a:t>We chose the compression method </a:t>
              </a:r>
              <a:r>
                <a:rPr lang="en-US" b="true" sz="2000">
                  <a:solidFill>
                    <a:srgbClr val="2C2926"/>
                  </a:solidFill>
                  <a:latin typeface="Inter Bold"/>
                  <a:ea typeface="Inter Bold"/>
                  <a:cs typeface="Inter Bold"/>
                  <a:sym typeface="Inter Bold"/>
                </a:rPr>
                <a:t>Snappy </a:t>
              </a:r>
              <a:r>
                <a:rPr lang="en-US" sz="2000">
                  <a:solidFill>
                    <a:srgbClr val="2C2926"/>
                  </a:solidFill>
                  <a:latin typeface="Inter"/>
                  <a:ea typeface="Inter"/>
                  <a:cs typeface="Inter"/>
                  <a:sym typeface="Inter"/>
                </a:rPr>
                <a:t>as it optimizes for faster reads (it considers multiple reads per one write operation)</a:t>
              </a:r>
            </a:p>
          </p:txBody>
        </p:sp>
      </p:grpSp>
      <p:grpSp>
        <p:nvGrpSpPr>
          <p:cNvPr name="Group 11" id="11"/>
          <p:cNvGrpSpPr/>
          <p:nvPr/>
        </p:nvGrpSpPr>
        <p:grpSpPr>
          <a:xfrm rot="0">
            <a:off x="893861" y="2715816"/>
            <a:ext cx="16500276" cy="817066"/>
            <a:chOff x="0" y="0"/>
            <a:chExt cx="22000368" cy="1089422"/>
          </a:xfrm>
        </p:grpSpPr>
        <p:sp>
          <p:nvSpPr>
            <p:cNvPr name="Freeform 12" id="12"/>
            <p:cNvSpPr/>
            <p:nvPr/>
          </p:nvSpPr>
          <p:spPr>
            <a:xfrm flipH="false" flipV="false" rot="0">
              <a:off x="0" y="0"/>
              <a:ext cx="22000369" cy="1089422"/>
            </a:xfrm>
            <a:custGeom>
              <a:avLst/>
              <a:gdLst/>
              <a:ahLst/>
              <a:cxnLst/>
              <a:rect r="r" b="b" t="t" l="l"/>
              <a:pathLst>
                <a:path h="1089422" w="22000369">
                  <a:moveTo>
                    <a:pt x="0" y="0"/>
                  </a:moveTo>
                  <a:lnTo>
                    <a:pt x="22000369" y="0"/>
                  </a:lnTo>
                  <a:lnTo>
                    <a:pt x="22000369" y="1089422"/>
                  </a:lnTo>
                  <a:lnTo>
                    <a:pt x="0" y="1089422"/>
                  </a:lnTo>
                  <a:close/>
                </a:path>
              </a:pathLst>
            </a:custGeom>
            <a:solidFill>
              <a:srgbClr val="000000">
                <a:alpha val="0"/>
              </a:srgbClr>
            </a:solidFill>
          </p:spPr>
        </p:sp>
        <p:sp>
          <p:nvSpPr>
            <p:cNvPr name="TextBox 13" id="13"/>
            <p:cNvSpPr txBox="true"/>
            <p:nvPr/>
          </p:nvSpPr>
          <p:spPr>
            <a:xfrm>
              <a:off x="0" y="-142875"/>
              <a:ext cx="22000368" cy="1232297"/>
            </a:xfrm>
            <a:prstGeom prst="rect">
              <a:avLst/>
            </a:prstGeom>
          </p:spPr>
          <p:txBody>
            <a:bodyPr anchor="t" rtlCol="false" tIns="0" lIns="0" bIns="0" rIns="0"/>
            <a:lstStyle/>
            <a:p>
              <a:pPr algn="l">
                <a:lnSpc>
                  <a:spcPts val="3825"/>
                </a:lnSpc>
              </a:pPr>
              <a:r>
                <a:rPr lang="en-US" sz="2000">
                  <a:solidFill>
                    <a:srgbClr val="2C2926"/>
                  </a:solidFill>
                  <a:latin typeface="Inter"/>
                  <a:ea typeface="Inter"/>
                  <a:cs typeface="Inter"/>
                  <a:sym typeface="Inter"/>
                </a:rPr>
                <a:t>Regarding the format we utlized the AVRO format as we consider the usage of all columns together in the next phases, unlike the parquet format which considers a subset of the features to be used.</a:t>
              </a:r>
            </a:p>
          </p:txBody>
        </p:sp>
      </p:grpSp>
      <p:sp>
        <p:nvSpPr>
          <p:cNvPr name="Freeform 14" id="14" descr="preencoded.png"/>
          <p:cNvSpPr/>
          <p:nvPr/>
        </p:nvSpPr>
        <p:spPr>
          <a:xfrm flipH="false" flipV="false" rot="0">
            <a:off x="893861" y="3820120"/>
            <a:ext cx="15914191" cy="5059859"/>
          </a:xfrm>
          <a:custGeom>
            <a:avLst/>
            <a:gdLst/>
            <a:ahLst/>
            <a:cxnLst/>
            <a:rect r="r" b="b" t="t" l="l"/>
            <a:pathLst>
              <a:path h="5059859" w="15914191">
                <a:moveTo>
                  <a:pt x="0" y="0"/>
                </a:moveTo>
                <a:lnTo>
                  <a:pt x="15914191" y="0"/>
                </a:lnTo>
                <a:lnTo>
                  <a:pt x="15914191" y="5059859"/>
                </a:lnTo>
                <a:lnTo>
                  <a:pt x="0" y="5059859"/>
                </a:lnTo>
                <a:lnTo>
                  <a:pt x="0" y="0"/>
                </a:lnTo>
                <a:close/>
              </a:path>
            </a:pathLst>
          </a:custGeom>
          <a:blipFill>
            <a:blip r:embed="rId4"/>
            <a:stretch>
              <a:fillRect l="0" t="0" r="-54"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grpSp>
        <p:nvGrpSpPr>
          <p:cNvPr name="Group 5" id="5"/>
          <p:cNvGrpSpPr/>
          <p:nvPr/>
        </p:nvGrpSpPr>
        <p:grpSpPr>
          <a:xfrm rot="0">
            <a:off x="992238" y="3153816"/>
            <a:ext cx="11803112" cy="885974"/>
            <a:chOff x="0" y="0"/>
            <a:chExt cx="15737483" cy="1181298"/>
          </a:xfrm>
        </p:grpSpPr>
        <p:sp>
          <p:nvSpPr>
            <p:cNvPr name="Freeform 6" id="6"/>
            <p:cNvSpPr/>
            <p:nvPr/>
          </p:nvSpPr>
          <p:spPr>
            <a:xfrm flipH="false" flipV="false" rot="0">
              <a:off x="0" y="0"/>
              <a:ext cx="15737483" cy="1181298"/>
            </a:xfrm>
            <a:custGeom>
              <a:avLst/>
              <a:gdLst/>
              <a:ahLst/>
              <a:cxnLst/>
              <a:rect r="r" b="b" t="t" l="l"/>
              <a:pathLst>
                <a:path h="1181298" w="15737483">
                  <a:moveTo>
                    <a:pt x="0" y="0"/>
                  </a:moveTo>
                  <a:lnTo>
                    <a:pt x="15737483" y="0"/>
                  </a:lnTo>
                  <a:lnTo>
                    <a:pt x="15737483" y="1181298"/>
                  </a:lnTo>
                  <a:lnTo>
                    <a:pt x="0" y="1181298"/>
                  </a:lnTo>
                  <a:close/>
                </a:path>
              </a:pathLst>
            </a:custGeom>
            <a:solidFill>
              <a:srgbClr val="000000">
                <a:alpha val="0"/>
              </a:srgbClr>
            </a:solidFill>
          </p:spPr>
        </p:sp>
        <p:sp>
          <p:nvSpPr>
            <p:cNvPr name="TextBox 7" id="7"/>
            <p:cNvSpPr txBox="true"/>
            <p:nvPr/>
          </p:nvSpPr>
          <p:spPr>
            <a:xfrm>
              <a:off x="0" y="-161925"/>
              <a:ext cx="15737483" cy="1343223"/>
            </a:xfrm>
            <a:prstGeom prst="rect">
              <a:avLst/>
            </a:prstGeom>
          </p:spPr>
          <p:txBody>
            <a:bodyPr anchor="t" rtlCol="false" tIns="0" lIns="0" bIns="0" rIns="0"/>
            <a:lstStyle/>
            <a:p>
              <a:pPr algn="l">
                <a:lnSpc>
                  <a:spcPts val="8324"/>
                </a:lnSpc>
              </a:pPr>
              <a:r>
                <a:rPr lang="en-US" sz="5562">
                  <a:solidFill>
                    <a:srgbClr val="2C2926"/>
                  </a:solidFill>
                  <a:latin typeface="Bricolage Grotesque"/>
                  <a:ea typeface="Bricolage Grotesque"/>
                  <a:cs typeface="Bricolage Grotesque"/>
                  <a:sym typeface="Bricolage Grotesque"/>
                </a:rPr>
                <a:t>Hive Table Creation &amp; Optimization</a:t>
              </a:r>
            </a:p>
          </p:txBody>
        </p:sp>
      </p:grpSp>
      <p:grpSp>
        <p:nvGrpSpPr>
          <p:cNvPr name="Group 8" id="8"/>
          <p:cNvGrpSpPr/>
          <p:nvPr/>
        </p:nvGrpSpPr>
        <p:grpSpPr>
          <a:xfrm rot="0">
            <a:off x="992238" y="4748510"/>
            <a:ext cx="3544044" cy="442912"/>
            <a:chOff x="0" y="0"/>
            <a:chExt cx="4725392" cy="590550"/>
          </a:xfrm>
        </p:grpSpPr>
        <p:sp>
          <p:nvSpPr>
            <p:cNvPr name="Freeform 9" id="9"/>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0" id="10"/>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Table Types</a:t>
              </a:r>
            </a:p>
          </p:txBody>
        </p:sp>
      </p:grpSp>
      <p:grpSp>
        <p:nvGrpSpPr>
          <p:cNvPr name="Group 11" id="11"/>
          <p:cNvGrpSpPr/>
          <p:nvPr/>
        </p:nvGrpSpPr>
        <p:grpSpPr>
          <a:xfrm rot="0">
            <a:off x="992238" y="5474940"/>
            <a:ext cx="7805886" cy="453629"/>
            <a:chOff x="0" y="0"/>
            <a:chExt cx="10407848" cy="604838"/>
          </a:xfrm>
        </p:grpSpPr>
        <p:sp>
          <p:nvSpPr>
            <p:cNvPr name="Freeform 12" id="12"/>
            <p:cNvSpPr/>
            <p:nvPr/>
          </p:nvSpPr>
          <p:spPr>
            <a:xfrm flipH="false" flipV="false" rot="0">
              <a:off x="0" y="0"/>
              <a:ext cx="10407848" cy="604838"/>
            </a:xfrm>
            <a:custGeom>
              <a:avLst/>
              <a:gdLst/>
              <a:ahLst/>
              <a:cxnLst/>
              <a:rect r="r" b="b" t="t" l="l"/>
              <a:pathLst>
                <a:path h="604838" w="10407848">
                  <a:moveTo>
                    <a:pt x="0" y="0"/>
                  </a:moveTo>
                  <a:lnTo>
                    <a:pt x="10407848" y="0"/>
                  </a:lnTo>
                  <a:lnTo>
                    <a:pt x="10407848" y="604838"/>
                  </a:lnTo>
                  <a:lnTo>
                    <a:pt x="0" y="604838"/>
                  </a:lnTo>
                  <a:close/>
                </a:path>
              </a:pathLst>
            </a:custGeom>
            <a:solidFill>
              <a:srgbClr val="000000">
                <a:alpha val="0"/>
              </a:srgbClr>
            </a:solidFill>
          </p:spPr>
        </p:sp>
        <p:sp>
          <p:nvSpPr>
            <p:cNvPr name="TextBox 13" id="13"/>
            <p:cNvSpPr txBox="true"/>
            <p:nvPr/>
          </p:nvSpPr>
          <p:spPr>
            <a:xfrm>
              <a:off x="0" y="-152400"/>
              <a:ext cx="10407848" cy="757238"/>
            </a:xfrm>
            <a:prstGeom prst="rect">
              <a:avLst/>
            </a:prstGeom>
          </p:spPr>
          <p:txBody>
            <a:bodyPr anchor="t" rtlCol="false" tIns="0" lIns="0" bIns="0" rIns="0"/>
            <a:lstStyle/>
            <a:p>
              <a:pPr algn="l" marL="329902" indent="-164951" lvl="1">
                <a:lnSpc>
                  <a:spcPts val="4274"/>
                </a:lnSpc>
                <a:buFont typeface="Arial"/>
                <a:buChar char="•"/>
              </a:pPr>
              <a:r>
                <a:rPr lang="en-US" sz="2187">
                  <a:solidFill>
                    <a:srgbClr val="2C2926"/>
                  </a:solidFill>
                  <a:latin typeface="Inter"/>
                  <a:ea typeface="Inter"/>
                  <a:cs typeface="Inter"/>
                  <a:sym typeface="Inter"/>
                </a:rPr>
                <a:t>External AVRO table (unpartitioned)</a:t>
              </a:r>
            </a:p>
          </p:txBody>
        </p:sp>
      </p:grpSp>
      <p:grpSp>
        <p:nvGrpSpPr>
          <p:cNvPr name="Group 14" id="14"/>
          <p:cNvGrpSpPr/>
          <p:nvPr/>
        </p:nvGrpSpPr>
        <p:grpSpPr>
          <a:xfrm rot="0">
            <a:off x="992238" y="6027687"/>
            <a:ext cx="7805886" cy="453629"/>
            <a:chOff x="0" y="0"/>
            <a:chExt cx="10407848" cy="604838"/>
          </a:xfrm>
        </p:grpSpPr>
        <p:sp>
          <p:nvSpPr>
            <p:cNvPr name="Freeform 15" id="15"/>
            <p:cNvSpPr/>
            <p:nvPr/>
          </p:nvSpPr>
          <p:spPr>
            <a:xfrm flipH="false" flipV="false" rot="0">
              <a:off x="0" y="0"/>
              <a:ext cx="10407848" cy="604838"/>
            </a:xfrm>
            <a:custGeom>
              <a:avLst/>
              <a:gdLst/>
              <a:ahLst/>
              <a:cxnLst/>
              <a:rect r="r" b="b" t="t" l="l"/>
              <a:pathLst>
                <a:path h="604838" w="10407848">
                  <a:moveTo>
                    <a:pt x="0" y="0"/>
                  </a:moveTo>
                  <a:lnTo>
                    <a:pt x="10407848" y="0"/>
                  </a:lnTo>
                  <a:lnTo>
                    <a:pt x="10407848" y="604838"/>
                  </a:lnTo>
                  <a:lnTo>
                    <a:pt x="0" y="604838"/>
                  </a:lnTo>
                  <a:close/>
                </a:path>
              </a:pathLst>
            </a:custGeom>
            <a:solidFill>
              <a:srgbClr val="000000">
                <a:alpha val="0"/>
              </a:srgbClr>
            </a:solidFill>
          </p:spPr>
        </p:sp>
        <p:sp>
          <p:nvSpPr>
            <p:cNvPr name="TextBox 16" id="16"/>
            <p:cNvSpPr txBox="true"/>
            <p:nvPr/>
          </p:nvSpPr>
          <p:spPr>
            <a:xfrm>
              <a:off x="0" y="-152400"/>
              <a:ext cx="10407848" cy="757238"/>
            </a:xfrm>
            <a:prstGeom prst="rect">
              <a:avLst/>
            </a:prstGeom>
          </p:spPr>
          <p:txBody>
            <a:bodyPr anchor="t" rtlCol="false" tIns="0" lIns="0" bIns="0" rIns="0"/>
            <a:lstStyle/>
            <a:p>
              <a:pPr algn="l" marL="329902" indent="-164951" lvl="1">
                <a:lnSpc>
                  <a:spcPts val="4274"/>
                </a:lnSpc>
                <a:buFont typeface="Arial"/>
                <a:buChar char="•"/>
              </a:pPr>
              <a:r>
                <a:rPr lang="en-US" sz="2187">
                  <a:solidFill>
                    <a:srgbClr val="2C2926"/>
                  </a:solidFill>
                  <a:latin typeface="Inter"/>
                  <a:ea typeface="Inter"/>
                  <a:cs typeface="Inter"/>
                  <a:sym typeface="Inter"/>
                </a:rPr>
                <a:t>Partitioned by origin</a:t>
              </a:r>
            </a:p>
          </p:txBody>
        </p:sp>
      </p:grpSp>
      <p:grpSp>
        <p:nvGrpSpPr>
          <p:cNvPr name="Group 17" id="17"/>
          <p:cNvGrpSpPr/>
          <p:nvPr/>
        </p:nvGrpSpPr>
        <p:grpSpPr>
          <a:xfrm rot="0">
            <a:off x="992238" y="6580435"/>
            <a:ext cx="7805886" cy="453629"/>
            <a:chOff x="0" y="0"/>
            <a:chExt cx="10407848" cy="604838"/>
          </a:xfrm>
        </p:grpSpPr>
        <p:sp>
          <p:nvSpPr>
            <p:cNvPr name="Freeform 18" id="18"/>
            <p:cNvSpPr/>
            <p:nvPr/>
          </p:nvSpPr>
          <p:spPr>
            <a:xfrm flipH="false" flipV="false" rot="0">
              <a:off x="0" y="0"/>
              <a:ext cx="10407848" cy="604838"/>
            </a:xfrm>
            <a:custGeom>
              <a:avLst/>
              <a:gdLst/>
              <a:ahLst/>
              <a:cxnLst/>
              <a:rect r="r" b="b" t="t" l="l"/>
              <a:pathLst>
                <a:path h="604838" w="10407848">
                  <a:moveTo>
                    <a:pt x="0" y="0"/>
                  </a:moveTo>
                  <a:lnTo>
                    <a:pt x="10407848" y="0"/>
                  </a:lnTo>
                  <a:lnTo>
                    <a:pt x="10407848" y="604838"/>
                  </a:lnTo>
                  <a:lnTo>
                    <a:pt x="0" y="604838"/>
                  </a:lnTo>
                  <a:close/>
                </a:path>
              </a:pathLst>
            </a:custGeom>
            <a:solidFill>
              <a:srgbClr val="000000">
                <a:alpha val="0"/>
              </a:srgbClr>
            </a:solidFill>
          </p:spPr>
        </p:sp>
        <p:sp>
          <p:nvSpPr>
            <p:cNvPr name="TextBox 19" id="19"/>
            <p:cNvSpPr txBox="true"/>
            <p:nvPr/>
          </p:nvSpPr>
          <p:spPr>
            <a:xfrm>
              <a:off x="0" y="-152400"/>
              <a:ext cx="10407848" cy="757238"/>
            </a:xfrm>
            <a:prstGeom prst="rect">
              <a:avLst/>
            </a:prstGeom>
          </p:spPr>
          <p:txBody>
            <a:bodyPr anchor="t" rtlCol="false" tIns="0" lIns="0" bIns="0" rIns="0"/>
            <a:lstStyle/>
            <a:p>
              <a:pPr algn="l" marL="329902" indent="-164951" lvl="1">
                <a:lnSpc>
                  <a:spcPts val="4274"/>
                </a:lnSpc>
                <a:buFont typeface="Arial"/>
                <a:buChar char="•"/>
              </a:pPr>
              <a:r>
                <a:rPr lang="en-US" sz="2187">
                  <a:solidFill>
                    <a:srgbClr val="2C2926"/>
                  </a:solidFill>
                  <a:latin typeface="Inter"/>
                  <a:ea typeface="Inter"/>
                  <a:cs typeface="Inter"/>
                  <a:sym typeface="Inter"/>
                </a:rPr>
                <a:t>Bucketed by id</a:t>
              </a:r>
            </a:p>
          </p:txBody>
        </p:sp>
      </p:grpSp>
      <p:grpSp>
        <p:nvGrpSpPr>
          <p:cNvPr name="Group 20" id="20"/>
          <p:cNvGrpSpPr/>
          <p:nvPr/>
        </p:nvGrpSpPr>
        <p:grpSpPr>
          <a:xfrm rot="0">
            <a:off x="9499401" y="4748510"/>
            <a:ext cx="3544044" cy="442912"/>
            <a:chOff x="0" y="0"/>
            <a:chExt cx="4725392" cy="590550"/>
          </a:xfrm>
        </p:grpSpPr>
        <p:sp>
          <p:nvSpPr>
            <p:cNvPr name="Freeform 21" id="21"/>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22" id="22"/>
            <p:cNvSpPr txBox="true"/>
            <p:nvPr/>
          </p:nvSpPr>
          <p:spPr>
            <a:xfrm>
              <a:off x="0" y="-85725"/>
              <a:ext cx="4725392" cy="676275"/>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Benefits</a:t>
              </a:r>
            </a:p>
          </p:txBody>
        </p:sp>
      </p:grpSp>
      <p:grpSp>
        <p:nvGrpSpPr>
          <p:cNvPr name="Group 23" id="23"/>
          <p:cNvGrpSpPr/>
          <p:nvPr/>
        </p:nvGrpSpPr>
        <p:grpSpPr>
          <a:xfrm rot="0">
            <a:off x="9499401" y="5474940"/>
            <a:ext cx="7805886" cy="907256"/>
            <a:chOff x="0" y="0"/>
            <a:chExt cx="10407848" cy="1209675"/>
          </a:xfrm>
        </p:grpSpPr>
        <p:sp>
          <p:nvSpPr>
            <p:cNvPr name="Freeform 24" id="24"/>
            <p:cNvSpPr/>
            <p:nvPr/>
          </p:nvSpPr>
          <p:spPr>
            <a:xfrm flipH="false" flipV="false" rot="0">
              <a:off x="0" y="0"/>
              <a:ext cx="10407848" cy="1209675"/>
            </a:xfrm>
            <a:custGeom>
              <a:avLst/>
              <a:gdLst/>
              <a:ahLst/>
              <a:cxnLst/>
              <a:rect r="r" b="b" t="t" l="l"/>
              <a:pathLst>
                <a:path h="1209675" w="10407848">
                  <a:moveTo>
                    <a:pt x="0" y="0"/>
                  </a:moveTo>
                  <a:lnTo>
                    <a:pt x="10407848" y="0"/>
                  </a:lnTo>
                  <a:lnTo>
                    <a:pt x="10407848" y="1209675"/>
                  </a:lnTo>
                  <a:lnTo>
                    <a:pt x="0" y="1209675"/>
                  </a:lnTo>
                  <a:close/>
                </a:path>
              </a:pathLst>
            </a:custGeom>
            <a:solidFill>
              <a:srgbClr val="000000">
                <a:alpha val="0"/>
              </a:srgbClr>
            </a:solidFill>
          </p:spPr>
        </p:sp>
        <p:sp>
          <p:nvSpPr>
            <p:cNvPr name="TextBox 25" id="25"/>
            <p:cNvSpPr txBox="true"/>
            <p:nvPr/>
          </p:nvSpPr>
          <p:spPr>
            <a:xfrm>
              <a:off x="0" y="-152400"/>
              <a:ext cx="10407848" cy="1362075"/>
            </a:xfrm>
            <a:prstGeom prst="rect">
              <a:avLst/>
            </a:prstGeom>
          </p:spPr>
          <p:txBody>
            <a:bodyPr anchor="t" rtlCol="false" tIns="0" lIns="0" bIns="0" rIns="0"/>
            <a:lstStyle/>
            <a:p>
              <a:pPr algn="l">
                <a:lnSpc>
                  <a:spcPts val="4274"/>
                </a:lnSpc>
              </a:pPr>
              <a:r>
                <a:rPr lang="en-US" sz="2187">
                  <a:solidFill>
                    <a:srgbClr val="2C2926"/>
                  </a:solidFill>
                  <a:latin typeface="Inter"/>
                  <a:ea typeface="Inter"/>
                  <a:cs typeface="Inter"/>
                  <a:sym typeface="Inter"/>
                </a:rPr>
                <a:t>Improved query performance via partitioning and bucketing.</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56078"/>
              </a:srgbClr>
            </a:solidFill>
          </p:spPr>
        </p:sp>
      </p:grpSp>
      <p:sp>
        <p:nvSpPr>
          <p:cNvPr name="Freeform 5" id="5" descr="preencoded.png"/>
          <p:cNvSpPr/>
          <p:nvPr/>
        </p:nvSpPr>
        <p:spPr>
          <a:xfrm flipH="false" flipV="false" rot="0">
            <a:off x="11087100" y="0"/>
            <a:ext cx="7200900" cy="10287000"/>
          </a:xfrm>
          <a:custGeom>
            <a:avLst/>
            <a:gdLst/>
            <a:ahLst/>
            <a:cxnLst/>
            <a:rect r="r" b="b" t="t" l="l"/>
            <a:pathLst>
              <a:path h="10287000" w="7200900">
                <a:moveTo>
                  <a:pt x="0" y="0"/>
                </a:moveTo>
                <a:lnTo>
                  <a:pt x="7200900" y="0"/>
                </a:lnTo>
                <a:lnTo>
                  <a:pt x="7200900" y="10287000"/>
                </a:lnTo>
                <a:lnTo>
                  <a:pt x="0" y="10287000"/>
                </a:lnTo>
                <a:lnTo>
                  <a:pt x="0" y="0"/>
                </a:lnTo>
                <a:close/>
              </a:path>
            </a:pathLst>
          </a:custGeom>
          <a:blipFill>
            <a:blip r:embed="rId4"/>
            <a:stretch>
              <a:fillRect l="0" t="0" r="0" b="0"/>
            </a:stretch>
          </a:blipFill>
        </p:spPr>
      </p:sp>
      <p:grpSp>
        <p:nvGrpSpPr>
          <p:cNvPr name="Group 6" id="6"/>
          <p:cNvGrpSpPr/>
          <p:nvPr/>
        </p:nvGrpSpPr>
        <p:grpSpPr>
          <a:xfrm rot="0">
            <a:off x="987772" y="777925"/>
            <a:ext cx="7701409" cy="881955"/>
            <a:chOff x="0" y="0"/>
            <a:chExt cx="10268545" cy="1175940"/>
          </a:xfrm>
        </p:grpSpPr>
        <p:sp>
          <p:nvSpPr>
            <p:cNvPr name="Freeform 7" id="7"/>
            <p:cNvSpPr/>
            <p:nvPr/>
          </p:nvSpPr>
          <p:spPr>
            <a:xfrm flipH="false" flipV="false" rot="0">
              <a:off x="0" y="0"/>
              <a:ext cx="10268545" cy="1175940"/>
            </a:xfrm>
            <a:custGeom>
              <a:avLst/>
              <a:gdLst/>
              <a:ahLst/>
              <a:cxnLst/>
              <a:rect r="r" b="b" t="t" l="l"/>
              <a:pathLst>
                <a:path h="1175940" w="10268545">
                  <a:moveTo>
                    <a:pt x="0" y="0"/>
                  </a:moveTo>
                  <a:lnTo>
                    <a:pt x="10268545" y="0"/>
                  </a:lnTo>
                  <a:lnTo>
                    <a:pt x="10268545" y="1175940"/>
                  </a:lnTo>
                  <a:lnTo>
                    <a:pt x="0" y="1175940"/>
                  </a:lnTo>
                  <a:close/>
                </a:path>
              </a:pathLst>
            </a:custGeom>
            <a:solidFill>
              <a:srgbClr val="000000">
                <a:alpha val="0"/>
              </a:srgbClr>
            </a:solidFill>
          </p:spPr>
        </p:sp>
        <p:sp>
          <p:nvSpPr>
            <p:cNvPr name="TextBox 8" id="8"/>
            <p:cNvSpPr txBox="true"/>
            <p:nvPr/>
          </p:nvSpPr>
          <p:spPr>
            <a:xfrm>
              <a:off x="0" y="-171450"/>
              <a:ext cx="10268545" cy="1347390"/>
            </a:xfrm>
            <a:prstGeom prst="rect">
              <a:avLst/>
            </a:prstGeom>
          </p:spPr>
          <p:txBody>
            <a:bodyPr anchor="t" rtlCol="false" tIns="0" lIns="0" bIns="0" rIns="0"/>
            <a:lstStyle/>
            <a:p>
              <a:pPr algn="l">
                <a:lnSpc>
                  <a:spcPts val="8324"/>
                </a:lnSpc>
              </a:pPr>
              <a:r>
                <a:rPr lang="en-US" sz="5500">
                  <a:solidFill>
                    <a:srgbClr val="2C2926"/>
                  </a:solidFill>
                  <a:latin typeface="Bricolage Grotesque"/>
                  <a:ea typeface="Bricolage Grotesque"/>
                  <a:cs typeface="Bricolage Grotesque"/>
                  <a:sym typeface="Bricolage Grotesque"/>
                </a:rPr>
                <a:t>Data Analysis Findings</a:t>
              </a:r>
            </a:p>
          </p:txBody>
        </p:sp>
      </p:grpSp>
      <p:grpSp>
        <p:nvGrpSpPr>
          <p:cNvPr name="Group 9" id="9"/>
          <p:cNvGrpSpPr/>
          <p:nvPr/>
        </p:nvGrpSpPr>
        <p:grpSpPr>
          <a:xfrm rot="0">
            <a:off x="981819" y="2077194"/>
            <a:ext cx="9466361" cy="1656755"/>
            <a:chOff x="0" y="0"/>
            <a:chExt cx="12621815" cy="2209007"/>
          </a:xfrm>
        </p:grpSpPr>
        <p:sp>
          <p:nvSpPr>
            <p:cNvPr name="Freeform 10" id="10"/>
            <p:cNvSpPr/>
            <p:nvPr/>
          </p:nvSpPr>
          <p:spPr>
            <a:xfrm flipH="false" flipV="false" rot="0">
              <a:off x="7874" y="7874"/>
              <a:ext cx="12606020" cy="2193036"/>
            </a:xfrm>
            <a:custGeom>
              <a:avLst/>
              <a:gdLst/>
              <a:ahLst/>
              <a:cxnLst/>
              <a:rect r="r" b="b" t="t" l="l"/>
              <a:pathLst>
                <a:path h="2193036" w="12606020">
                  <a:moveTo>
                    <a:pt x="0" y="158115"/>
                  </a:moveTo>
                  <a:cubicBezTo>
                    <a:pt x="0" y="70866"/>
                    <a:pt x="71247" y="0"/>
                    <a:pt x="159004" y="0"/>
                  </a:cubicBezTo>
                  <a:lnTo>
                    <a:pt x="12447016" y="0"/>
                  </a:lnTo>
                  <a:cubicBezTo>
                    <a:pt x="12534773" y="0"/>
                    <a:pt x="12606020" y="70739"/>
                    <a:pt x="12606020" y="157988"/>
                  </a:cubicBezTo>
                  <a:lnTo>
                    <a:pt x="12606020" y="2035048"/>
                  </a:lnTo>
                  <a:cubicBezTo>
                    <a:pt x="12606020" y="2122297"/>
                    <a:pt x="12534900" y="2193036"/>
                    <a:pt x="12447016" y="2193036"/>
                  </a:cubicBezTo>
                  <a:lnTo>
                    <a:pt x="159004" y="2193036"/>
                  </a:lnTo>
                  <a:cubicBezTo>
                    <a:pt x="71247" y="2193036"/>
                    <a:pt x="0" y="2122297"/>
                    <a:pt x="0" y="2035048"/>
                  </a:cubicBezTo>
                  <a:close/>
                </a:path>
              </a:pathLst>
            </a:custGeom>
            <a:solidFill>
              <a:srgbClr val="FFFFFF"/>
            </a:solidFill>
          </p:spPr>
        </p:sp>
        <p:sp>
          <p:nvSpPr>
            <p:cNvPr name="Freeform 11" id="11"/>
            <p:cNvSpPr/>
            <p:nvPr/>
          </p:nvSpPr>
          <p:spPr>
            <a:xfrm flipH="false" flipV="false" rot="0">
              <a:off x="0" y="0"/>
              <a:ext cx="12621768" cy="2209038"/>
            </a:xfrm>
            <a:custGeom>
              <a:avLst/>
              <a:gdLst/>
              <a:ahLst/>
              <a:cxnLst/>
              <a:rect r="r" b="b" t="t" l="l"/>
              <a:pathLst>
                <a:path h="2209038" w="12621768">
                  <a:moveTo>
                    <a:pt x="0" y="165989"/>
                  </a:moveTo>
                  <a:cubicBezTo>
                    <a:pt x="0" y="74295"/>
                    <a:pt x="74803" y="0"/>
                    <a:pt x="166878" y="0"/>
                  </a:cubicBezTo>
                  <a:lnTo>
                    <a:pt x="12454890" y="0"/>
                  </a:lnTo>
                  <a:lnTo>
                    <a:pt x="12454890" y="7874"/>
                  </a:lnTo>
                  <a:lnTo>
                    <a:pt x="12454890" y="0"/>
                  </a:lnTo>
                  <a:cubicBezTo>
                    <a:pt x="12547092" y="0"/>
                    <a:pt x="12621768" y="74295"/>
                    <a:pt x="12621768" y="165989"/>
                  </a:cubicBezTo>
                  <a:lnTo>
                    <a:pt x="12613894" y="165989"/>
                  </a:lnTo>
                  <a:lnTo>
                    <a:pt x="12621768" y="165989"/>
                  </a:lnTo>
                  <a:lnTo>
                    <a:pt x="12621768" y="2043049"/>
                  </a:lnTo>
                  <a:lnTo>
                    <a:pt x="12613894" y="2043049"/>
                  </a:lnTo>
                  <a:lnTo>
                    <a:pt x="12621768" y="2043049"/>
                  </a:lnTo>
                  <a:cubicBezTo>
                    <a:pt x="12621768" y="2134743"/>
                    <a:pt x="12546965" y="2209038"/>
                    <a:pt x="12454890" y="2209038"/>
                  </a:cubicBezTo>
                  <a:lnTo>
                    <a:pt x="12454890" y="2201164"/>
                  </a:lnTo>
                  <a:lnTo>
                    <a:pt x="12454890" y="2209038"/>
                  </a:lnTo>
                  <a:lnTo>
                    <a:pt x="166878" y="2209038"/>
                  </a:lnTo>
                  <a:lnTo>
                    <a:pt x="166878" y="2201164"/>
                  </a:lnTo>
                  <a:lnTo>
                    <a:pt x="166878" y="2209038"/>
                  </a:lnTo>
                  <a:cubicBezTo>
                    <a:pt x="74803" y="2209038"/>
                    <a:pt x="0" y="2134743"/>
                    <a:pt x="0" y="2043049"/>
                  </a:cubicBezTo>
                  <a:lnTo>
                    <a:pt x="0" y="165989"/>
                  </a:lnTo>
                  <a:lnTo>
                    <a:pt x="7874" y="165989"/>
                  </a:lnTo>
                  <a:lnTo>
                    <a:pt x="0" y="165989"/>
                  </a:lnTo>
                  <a:moveTo>
                    <a:pt x="15875" y="165989"/>
                  </a:moveTo>
                  <a:lnTo>
                    <a:pt x="15875" y="2043049"/>
                  </a:lnTo>
                  <a:lnTo>
                    <a:pt x="7874" y="2043049"/>
                  </a:lnTo>
                  <a:lnTo>
                    <a:pt x="15748" y="2043049"/>
                  </a:lnTo>
                  <a:cubicBezTo>
                    <a:pt x="15748" y="2125853"/>
                    <a:pt x="83312" y="2193163"/>
                    <a:pt x="166751" y="2193163"/>
                  </a:cubicBezTo>
                  <a:lnTo>
                    <a:pt x="12454890" y="2193163"/>
                  </a:lnTo>
                  <a:cubicBezTo>
                    <a:pt x="12538329" y="2193163"/>
                    <a:pt x="12605893" y="2125980"/>
                    <a:pt x="12605893" y="2043049"/>
                  </a:cubicBezTo>
                  <a:lnTo>
                    <a:pt x="12605893" y="165989"/>
                  </a:lnTo>
                  <a:cubicBezTo>
                    <a:pt x="12605893" y="83185"/>
                    <a:pt x="12538329" y="15875"/>
                    <a:pt x="12454890" y="15875"/>
                  </a:cubicBezTo>
                  <a:lnTo>
                    <a:pt x="166878" y="15875"/>
                  </a:lnTo>
                  <a:lnTo>
                    <a:pt x="166878" y="7874"/>
                  </a:lnTo>
                  <a:lnTo>
                    <a:pt x="166878" y="15748"/>
                  </a:lnTo>
                  <a:cubicBezTo>
                    <a:pt x="83439" y="15875"/>
                    <a:pt x="15875" y="83058"/>
                    <a:pt x="15875" y="165989"/>
                  </a:cubicBezTo>
                  <a:close/>
                </a:path>
              </a:pathLst>
            </a:custGeom>
            <a:solidFill>
              <a:srgbClr val="F8ECD3"/>
            </a:solidFill>
          </p:spPr>
        </p:sp>
      </p:grpSp>
      <p:grpSp>
        <p:nvGrpSpPr>
          <p:cNvPr name="Group 12" id="12"/>
          <p:cNvGrpSpPr/>
          <p:nvPr/>
        </p:nvGrpSpPr>
        <p:grpSpPr>
          <a:xfrm rot="0">
            <a:off x="1279475" y="2374850"/>
            <a:ext cx="3527822" cy="440829"/>
            <a:chOff x="0" y="0"/>
            <a:chExt cx="4703763" cy="587772"/>
          </a:xfrm>
        </p:grpSpPr>
        <p:sp>
          <p:nvSpPr>
            <p:cNvPr name="Freeform 13" id="13"/>
            <p:cNvSpPr/>
            <p:nvPr/>
          </p:nvSpPr>
          <p:spPr>
            <a:xfrm flipH="false" flipV="false" rot="0">
              <a:off x="0" y="0"/>
              <a:ext cx="4703763" cy="587772"/>
            </a:xfrm>
            <a:custGeom>
              <a:avLst/>
              <a:gdLst/>
              <a:ahLst/>
              <a:cxnLst/>
              <a:rect r="r" b="b" t="t" l="l"/>
              <a:pathLst>
                <a:path h="587772" w="4703763">
                  <a:moveTo>
                    <a:pt x="0" y="0"/>
                  </a:moveTo>
                  <a:lnTo>
                    <a:pt x="4703763" y="0"/>
                  </a:lnTo>
                  <a:lnTo>
                    <a:pt x="4703763" y="587772"/>
                  </a:lnTo>
                  <a:lnTo>
                    <a:pt x="0" y="587772"/>
                  </a:lnTo>
                  <a:close/>
                </a:path>
              </a:pathLst>
            </a:custGeom>
            <a:solidFill>
              <a:srgbClr val="000000">
                <a:alpha val="0"/>
              </a:srgbClr>
            </a:solidFill>
          </p:spPr>
        </p:sp>
        <p:sp>
          <p:nvSpPr>
            <p:cNvPr name="TextBox 14" id="14"/>
            <p:cNvSpPr txBox="true"/>
            <p:nvPr/>
          </p:nvSpPr>
          <p:spPr>
            <a:xfrm>
              <a:off x="0" y="-85725"/>
              <a:ext cx="4703763" cy="673497"/>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Top Origins</a:t>
              </a:r>
            </a:p>
          </p:txBody>
        </p:sp>
      </p:grpSp>
      <p:grpSp>
        <p:nvGrpSpPr>
          <p:cNvPr name="Group 15" id="15"/>
          <p:cNvGrpSpPr/>
          <p:nvPr/>
        </p:nvGrpSpPr>
        <p:grpSpPr>
          <a:xfrm rot="0">
            <a:off x="1279475" y="2984898"/>
            <a:ext cx="8871049" cy="451396"/>
            <a:chOff x="0" y="0"/>
            <a:chExt cx="11828065" cy="601862"/>
          </a:xfrm>
        </p:grpSpPr>
        <p:sp>
          <p:nvSpPr>
            <p:cNvPr name="Freeform 16" id="16"/>
            <p:cNvSpPr/>
            <p:nvPr/>
          </p:nvSpPr>
          <p:spPr>
            <a:xfrm flipH="false" flipV="false" rot="0">
              <a:off x="0" y="0"/>
              <a:ext cx="11828065" cy="601862"/>
            </a:xfrm>
            <a:custGeom>
              <a:avLst/>
              <a:gdLst/>
              <a:ahLst/>
              <a:cxnLst/>
              <a:rect r="r" b="b" t="t" l="l"/>
              <a:pathLst>
                <a:path h="601862" w="11828065">
                  <a:moveTo>
                    <a:pt x="0" y="0"/>
                  </a:moveTo>
                  <a:lnTo>
                    <a:pt x="11828065" y="0"/>
                  </a:lnTo>
                  <a:lnTo>
                    <a:pt x="11828065" y="601862"/>
                  </a:lnTo>
                  <a:lnTo>
                    <a:pt x="0" y="601862"/>
                  </a:lnTo>
                  <a:close/>
                </a:path>
              </a:pathLst>
            </a:custGeom>
            <a:solidFill>
              <a:srgbClr val="000000">
                <a:alpha val="0"/>
              </a:srgbClr>
            </a:solidFill>
          </p:spPr>
        </p:sp>
        <p:sp>
          <p:nvSpPr>
            <p:cNvPr name="TextBox 17" id="17"/>
            <p:cNvSpPr txBox="true"/>
            <p:nvPr/>
          </p:nvSpPr>
          <p:spPr>
            <a:xfrm>
              <a:off x="0" y="-152400"/>
              <a:ext cx="11828065" cy="754262"/>
            </a:xfrm>
            <a:prstGeom prst="rect">
              <a:avLst/>
            </a:prstGeom>
          </p:spPr>
          <p:txBody>
            <a:bodyPr anchor="t" rtlCol="false" tIns="0" lIns="0" bIns="0" rIns="0"/>
            <a:lstStyle/>
            <a:p>
              <a:pPr algn="l">
                <a:lnSpc>
                  <a:spcPts val="4200"/>
                </a:lnSpc>
              </a:pPr>
              <a:r>
                <a:rPr lang="en-US" sz="2187">
                  <a:solidFill>
                    <a:srgbClr val="2C2926"/>
                  </a:solidFill>
                  <a:latin typeface="Inter"/>
                  <a:ea typeface="Inter"/>
                  <a:cs typeface="Inter"/>
                  <a:sym typeface="Inter"/>
                </a:rPr>
                <a:t>Madrid, Barcelona, and others lead ticket sales.</a:t>
              </a:r>
            </a:p>
          </p:txBody>
        </p:sp>
      </p:grpSp>
      <p:grpSp>
        <p:nvGrpSpPr>
          <p:cNvPr name="Group 18" id="18"/>
          <p:cNvGrpSpPr/>
          <p:nvPr/>
        </p:nvGrpSpPr>
        <p:grpSpPr>
          <a:xfrm rot="0">
            <a:off x="981819" y="4004221"/>
            <a:ext cx="9466361" cy="1656755"/>
            <a:chOff x="0" y="0"/>
            <a:chExt cx="12621815" cy="2209007"/>
          </a:xfrm>
        </p:grpSpPr>
        <p:sp>
          <p:nvSpPr>
            <p:cNvPr name="Freeform 19" id="19"/>
            <p:cNvSpPr/>
            <p:nvPr/>
          </p:nvSpPr>
          <p:spPr>
            <a:xfrm flipH="false" flipV="false" rot="0">
              <a:off x="7874" y="7874"/>
              <a:ext cx="12606020" cy="2193036"/>
            </a:xfrm>
            <a:custGeom>
              <a:avLst/>
              <a:gdLst/>
              <a:ahLst/>
              <a:cxnLst/>
              <a:rect r="r" b="b" t="t" l="l"/>
              <a:pathLst>
                <a:path h="2193036" w="12606020">
                  <a:moveTo>
                    <a:pt x="0" y="158115"/>
                  </a:moveTo>
                  <a:cubicBezTo>
                    <a:pt x="0" y="70866"/>
                    <a:pt x="71247" y="0"/>
                    <a:pt x="159004" y="0"/>
                  </a:cubicBezTo>
                  <a:lnTo>
                    <a:pt x="12447016" y="0"/>
                  </a:lnTo>
                  <a:cubicBezTo>
                    <a:pt x="12534773" y="0"/>
                    <a:pt x="12606020" y="70739"/>
                    <a:pt x="12606020" y="157988"/>
                  </a:cubicBezTo>
                  <a:lnTo>
                    <a:pt x="12606020" y="2035048"/>
                  </a:lnTo>
                  <a:cubicBezTo>
                    <a:pt x="12606020" y="2122297"/>
                    <a:pt x="12534900" y="2193036"/>
                    <a:pt x="12447016" y="2193036"/>
                  </a:cubicBezTo>
                  <a:lnTo>
                    <a:pt x="159004" y="2193036"/>
                  </a:lnTo>
                  <a:cubicBezTo>
                    <a:pt x="71247" y="2193036"/>
                    <a:pt x="0" y="2122297"/>
                    <a:pt x="0" y="2035048"/>
                  </a:cubicBezTo>
                  <a:close/>
                </a:path>
              </a:pathLst>
            </a:custGeom>
            <a:solidFill>
              <a:srgbClr val="FFFFFF"/>
            </a:solidFill>
          </p:spPr>
        </p:sp>
        <p:sp>
          <p:nvSpPr>
            <p:cNvPr name="Freeform 20" id="20"/>
            <p:cNvSpPr/>
            <p:nvPr/>
          </p:nvSpPr>
          <p:spPr>
            <a:xfrm flipH="false" flipV="false" rot="0">
              <a:off x="0" y="0"/>
              <a:ext cx="12621768" cy="2209038"/>
            </a:xfrm>
            <a:custGeom>
              <a:avLst/>
              <a:gdLst/>
              <a:ahLst/>
              <a:cxnLst/>
              <a:rect r="r" b="b" t="t" l="l"/>
              <a:pathLst>
                <a:path h="2209038" w="12621768">
                  <a:moveTo>
                    <a:pt x="0" y="165989"/>
                  </a:moveTo>
                  <a:cubicBezTo>
                    <a:pt x="0" y="74295"/>
                    <a:pt x="74803" y="0"/>
                    <a:pt x="166878" y="0"/>
                  </a:cubicBezTo>
                  <a:lnTo>
                    <a:pt x="12454890" y="0"/>
                  </a:lnTo>
                  <a:lnTo>
                    <a:pt x="12454890" y="7874"/>
                  </a:lnTo>
                  <a:lnTo>
                    <a:pt x="12454890" y="0"/>
                  </a:lnTo>
                  <a:cubicBezTo>
                    <a:pt x="12547092" y="0"/>
                    <a:pt x="12621768" y="74295"/>
                    <a:pt x="12621768" y="165989"/>
                  </a:cubicBezTo>
                  <a:lnTo>
                    <a:pt x="12613894" y="165989"/>
                  </a:lnTo>
                  <a:lnTo>
                    <a:pt x="12621768" y="165989"/>
                  </a:lnTo>
                  <a:lnTo>
                    <a:pt x="12621768" y="2043049"/>
                  </a:lnTo>
                  <a:lnTo>
                    <a:pt x="12613894" y="2043049"/>
                  </a:lnTo>
                  <a:lnTo>
                    <a:pt x="12621768" y="2043049"/>
                  </a:lnTo>
                  <a:cubicBezTo>
                    <a:pt x="12621768" y="2134743"/>
                    <a:pt x="12546965" y="2209038"/>
                    <a:pt x="12454890" y="2209038"/>
                  </a:cubicBezTo>
                  <a:lnTo>
                    <a:pt x="12454890" y="2201164"/>
                  </a:lnTo>
                  <a:lnTo>
                    <a:pt x="12454890" y="2209038"/>
                  </a:lnTo>
                  <a:lnTo>
                    <a:pt x="166878" y="2209038"/>
                  </a:lnTo>
                  <a:lnTo>
                    <a:pt x="166878" y="2201164"/>
                  </a:lnTo>
                  <a:lnTo>
                    <a:pt x="166878" y="2209038"/>
                  </a:lnTo>
                  <a:cubicBezTo>
                    <a:pt x="74803" y="2209038"/>
                    <a:pt x="0" y="2134743"/>
                    <a:pt x="0" y="2043049"/>
                  </a:cubicBezTo>
                  <a:lnTo>
                    <a:pt x="0" y="165989"/>
                  </a:lnTo>
                  <a:lnTo>
                    <a:pt x="7874" y="165989"/>
                  </a:lnTo>
                  <a:lnTo>
                    <a:pt x="0" y="165989"/>
                  </a:lnTo>
                  <a:moveTo>
                    <a:pt x="15875" y="165989"/>
                  </a:moveTo>
                  <a:lnTo>
                    <a:pt x="15875" y="2043049"/>
                  </a:lnTo>
                  <a:lnTo>
                    <a:pt x="7874" y="2043049"/>
                  </a:lnTo>
                  <a:lnTo>
                    <a:pt x="15748" y="2043049"/>
                  </a:lnTo>
                  <a:cubicBezTo>
                    <a:pt x="15748" y="2125853"/>
                    <a:pt x="83312" y="2193163"/>
                    <a:pt x="166751" y="2193163"/>
                  </a:cubicBezTo>
                  <a:lnTo>
                    <a:pt x="12454890" y="2193163"/>
                  </a:lnTo>
                  <a:cubicBezTo>
                    <a:pt x="12538329" y="2193163"/>
                    <a:pt x="12605893" y="2125980"/>
                    <a:pt x="12605893" y="2043049"/>
                  </a:cubicBezTo>
                  <a:lnTo>
                    <a:pt x="12605893" y="165989"/>
                  </a:lnTo>
                  <a:cubicBezTo>
                    <a:pt x="12605893" y="83185"/>
                    <a:pt x="12538329" y="15875"/>
                    <a:pt x="12454890" y="15875"/>
                  </a:cubicBezTo>
                  <a:lnTo>
                    <a:pt x="166878" y="15875"/>
                  </a:lnTo>
                  <a:lnTo>
                    <a:pt x="166878" y="7874"/>
                  </a:lnTo>
                  <a:lnTo>
                    <a:pt x="166878" y="15748"/>
                  </a:lnTo>
                  <a:cubicBezTo>
                    <a:pt x="83439" y="15875"/>
                    <a:pt x="15875" y="83058"/>
                    <a:pt x="15875" y="165989"/>
                  </a:cubicBezTo>
                  <a:close/>
                </a:path>
              </a:pathLst>
            </a:custGeom>
            <a:solidFill>
              <a:srgbClr val="F8ECD3"/>
            </a:solidFill>
          </p:spPr>
        </p:sp>
      </p:grpSp>
      <p:grpSp>
        <p:nvGrpSpPr>
          <p:cNvPr name="Group 21" id="21"/>
          <p:cNvGrpSpPr/>
          <p:nvPr/>
        </p:nvGrpSpPr>
        <p:grpSpPr>
          <a:xfrm rot="0">
            <a:off x="1279475" y="4301877"/>
            <a:ext cx="3527822" cy="440829"/>
            <a:chOff x="0" y="0"/>
            <a:chExt cx="4703763" cy="587772"/>
          </a:xfrm>
        </p:grpSpPr>
        <p:sp>
          <p:nvSpPr>
            <p:cNvPr name="Freeform 22" id="22"/>
            <p:cNvSpPr/>
            <p:nvPr/>
          </p:nvSpPr>
          <p:spPr>
            <a:xfrm flipH="false" flipV="false" rot="0">
              <a:off x="0" y="0"/>
              <a:ext cx="4703763" cy="587772"/>
            </a:xfrm>
            <a:custGeom>
              <a:avLst/>
              <a:gdLst/>
              <a:ahLst/>
              <a:cxnLst/>
              <a:rect r="r" b="b" t="t" l="l"/>
              <a:pathLst>
                <a:path h="587772" w="4703763">
                  <a:moveTo>
                    <a:pt x="0" y="0"/>
                  </a:moveTo>
                  <a:lnTo>
                    <a:pt x="4703763" y="0"/>
                  </a:lnTo>
                  <a:lnTo>
                    <a:pt x="4703763" y="587772"/>
                  </a:lnTo>
                  <a:lnTo>
                    <a:pt x="0" y="587772"/>
                  </a:lnTo>
                  <a:close/>
                </a:path>
              </a:pathLst>
            </a:custGeom>
            <a:solidFill>
              <a:srgbClr val="000000">
                <a:alpha val="0"/>
              </a:srgbClr>
            </a:solidFill>
          </p:spPr>
        </p:sp>
        <p:sp>
          <p:nvSpPr>
            <p:cNvPr name="TextBox 23" id="23"/>
            <p:cNvSpPr txBox="true"/>
            <p:nvPr/>
          </p:nvSpPr>
          <p:spPr>
            <a:xfrm>
              <a:off x="0" y="-85725"/>
              <a:ext cx="4703763" cy="673497"/>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Seasonal Trends</a:t>
              </a:r>
            </a:p>
          </p:txBody>
        </p:sp>
      </p:grpSp>
      <p:grpSp>
        <p:nvGrpSpPr>
          <p:cNvPr name="Group 24" id="24"/>
          <p:cNvGrpSpPr/>
          <p:nvPr/>
        </p:nvGrpSpPr>
        <p:grpSpPr>
          <a:xfrm rot="0">
            <a:off x="1279475" y="4911924"/>
            <a:ext cx="8871049" cy="451396"/>
            <a:chOff x="0" y="0"/>
            <a:chExt cx="11828065" cy="601862"/>
          </a:xfrm>
        </p:grpSpPr>
        <p:sp>
          <p:nvSpPr>
            <p:cNvPr name="Freeform 25" id="25"/>
            <p:cNvSpPr/>
            <p:nvPr/>
          </p:nvSpPr>
          <p:spPr>
            <a:xfrm flipH="false" flipV="false" rot="0">
              <a:off x="0" y="0"/>
              <a:ext cx="11828065" cy="601862"/>
            </a:xfrm>
            <a:custGeom>
              <a:avLst/>
              <a:gdLst/>
              <a:ahLst/>
              <a:cxnLst/>
              <a:rect r="r" b="b" t="t" l="l"/>
              <a:pathLst>
                <a:path h="601862" w="11828065">
                  <a:moveTo>
                    <a:pt x="0" y="0"/>
                  </a:moveTo>
                  <a:lnTo>
                    <a:pt x="11828065" y="0"/>
                  </a:lnTo>
                  <a:lnTo>
                    <a:pt x="11828065" y="601862"/>
                  </a:lnTo>
                  <a:lnTo>
                    <a:pt x="0" y="601862"/>
                  </a:lnTo>
                  <a:close/>
                </a:path>
              </a:pathLst>
            </a:custGeom>
            <a:solidFill>
              <a:srgbClr val="000000">
                <a:alpha val="0"/>
              </a:srgbClr>
            </a:solidFill>
          </p:spPr>
        </p:sp>
        <p:sp>
          <p:nvSpPr>
            <p:cNvPr name="TextBox 26" id="26"/>
            <p:cNvSpPr txBox="true"/>
            <p:nvPr/>
          </p:nvSpPr>
          <p:spPr>
            <a:xfrm>
              <a:off x="0" y="-152400"/>
              <a:ext cx="11828065" cy="754262"/>
            </a:xfrm>
            <a:prstGeom prst="rect">
              <a:avLst/>
            </a:prstGeom>
          </p:spPr>
          <p:txBody>
            <a:bodyPr anchor="t" rtlCol="false" tIns="0" lIns="0" bIns="0" rIns="0"/>
            <a:lstStyle/>
            <a:p>
              <a:pPr algn="l">
                <a:lnSpc>
                  <a:spcPts val="4200"/>
                </a:lnSpc>
              </a:pPr>
              <a:r>
                <a:rPr lang="en-US" sz="2187">
                  <a:solidFill>
                    <a:srgbClr val="2C2926"/>
                  </a:solidFill>
                  <a:latin typeface="Inter"/>
                  <a:ea typeface="Inter"/>
                  <a:cs typeface="Inter"/>
                  <a:sym typeface="Inter"/>
                </a:rPr>
                <a:t>More demand during some periods of the year (summer mainly)</a:t>
              </a:r>
            </a:p>
          </p:txBody>
        </p:sp>
      </p:grpSp>
      <p:grpSp>
        <p:nvGrpSpPr>
          <p:cNvPr name="Group 27" id="27"/>
          <p:cNvGrpSpPr/>
          <p:nvPr/>
        </p:nvGrpSpPr>
        <p:grpSpPr>
          <a:xfrm rot="0">
            <a:off x="981819" y="5931247"/>
            <a:ext cx="9466361" cy="1656755"/>
            <a:chOff x="0" y="0"/>
            <a:chExt cx="12621815" cy="2209007"/>
          </a:xfrm>
        </p:grpSpPr>
        <p:sp>
          <p:nvSpPr>
            <p:cNvPr name="Freeform 28" id="28"/>
            <p:cNvSpPr/>
            <p:nvPr/>
          </p:nvSpPr>
          <p:spPr>
            <a:xfrm flipH="false" flipV="false" rot="0">
              <a:off x="7874" y="7874"/>
              <a:ext cx="12606020" cy="2193036"/>
            </a:xfrm>
            <a:custGeom>
              <a:avLst/>
              <a:gdLst/>
              <a:ahLst/>
              <a:cxnLst/>
              <a:rect r="r" b="b" t="t" l="l"/>
              <a:pathLst>
                <a:path h="2193036" w="12606020">
                  <a:moveTo>
                    <a:pt x="0" y="158115"/>
                  </a:moveTo>
                  <a:cubicBezTo>
                    <a:pt x="0" y="70866"/>
                    <a:pt x="71247" y="0"/>
                    <a:pt x="159004" y="0"/>
                  </a:cubicBezTo>
                  <a:lnTo>
                    <a:pt x="12447016" y="0"/>
                  </a:lnTo>
                  <a:cubicBezTo>
                    <a:pt x="12534773" y="0"/>
                    <a:pt x="12606020" y="70739"/>
                    <a:pt x="12606020" y="157988"/>
                  </a:cubicBezTo>
                  <a:lnTo>
                    <a:pt x="12606020" y="2035048"/>
                  </a:lnTo>
                  <a:cubicBezTo>
                    <a:pt x="12606020" y="2122297"/>
                    <a:pt x="12534900" y="2193036"/>
                    <a:pt x="12447016" y="2193036"/>
                  </a:cubicBezTo>
                  <a:lnTo>
                    <a:pt x="159004" y="2193036"/>
                  </a:lnTo>
                  <a:cubicBezTo>
                    <a:pt x="71247" y="2193036"/>
                    <a:pt x="0" y="2122297"/>
                    <a:pt x="0" y="2035048"/>
                  </a:cubicBezTo>
                  <a:close/>
                </a:path>
              </a:pathLst>
            </a:custGeom>
            <a:solidFill>
              <a:srgbClr val="FFFFFF"/>
            </a:solidFill>
          </p:spPr>
        </p:sp>
        <p:sp>
          <p:nvSpPr>
            <p:cNvPr name="Freeform 29" id="29"/>
            <p:cNvSpPr/>
            <p:nvPr/>
          </p:nvSpPr>
          <p:spPr>
            <a:xfrm flipH="false" flipV="false" rot="0">
              <a:off x="0" y="0"/>
              <a:ext cx="12621768" cy="2209038"/>
            </a:xfrm>
            <a:custGeom>
              <a:avLst/>
              <a:gdLst/>
              <a:ahLst/>
              <a:cxnLst/>
              <a:rect r="r" b="b" t="t" l="l"/>
              <a:pathLst>
                <a:path h="2209038" w="12621768">
                  <a:moveTo>
                    <a:pt x="0" y="165989"/>
                  </a:moveTo>
                  <a:cubicBezTo>
                    <a:pt x="0" y="74295"/>
                    <a:pt x="74803" y="0"/>
                    <a:pt x="166878" y="0"/>
                  </a:cubicBezTo>
                  <a:lnTo>
                    <a:pt x="12454890" y="0"/>
                  </a:lnTo>
                  <a:lnTo>
                    <a:pt x="12454890" y="7874"/>
                  </a:lnTo>
                  <a:lnTo>
                    <a:pt x="12454890" y="0"/>
                  </a:lnTo>
                  <a:cubicBezTo>
                    <a:pt x="12547092" y="0"/>
                    <a:pt x="12621768" y="74295"/>
                    <a:pt x="12621768" y="165989"/>
                  </a:cubicBezTo>
                  <a:lnTo>
                    <a:pt x="12613894" y="165989"/>
                  </a:lnTo>
                  <a:lnTo>
                    <a:pt x="12621768" y="165989"/>
                  </a:lnTo>
                  <a:lnTo>
                    <a:pt x="12621768" y="2043049"/>
                  </a:lnTo>
                  <a:lnTo>
                    <a:pt x="12613894" y="2043049"/>
                  </a:lnTo>
                  <a:lnTo>
                    <a:pt x="12621768" y="2043049"/>
                  </a:lnTo>
                  <a:cubicBezTo>
                    <a:pt x="12621768" y="2134743"/>
                    <a:pt x="12546965" y="2209038"/>
                    <a:pt x="12454890" y="2209038"/>
                  </a:cubicBezTo>
                  <a:lnTo>
                    <a:pt x="12454890" y="2201164"/>
                  </a:lnTo>
                  <a:lnTo>
                    <a:pt x="12454890" y="2209038"/>
                  </a:lnTo>
                  <a:lnTo>
                    <a:pt x="166878" y="2209038"/>
                  </a:lnTo>
                  <a:lnTo>
                    <a:pt x="166878" y="2201164"/>
                  </a:lnTo>
                  <a:lnTo>
                    <a:pt x="166878" y="2209038"/>
                  </a:lnTo>
                  <a:cubicBezTo>
                    <a:pt x="74803" y="2209038"/>
                    <a:pt x="0" y="2134743"/>
                    <a:pt x="0" y="2043049"/>
                  </a:cubicBezTo>
                  <a:lnTo>
                    <a:pt x="0" y="165989"/>
                  </a:lnTo>
                  <a:lnTo>
                    <a:pt x="7874" y="165989"/>
                  </a:lnTo>
                  <a:lnTo>
                    <a:pt x="0" y="165989"/>
                  </a:lnTo>
                  <a:moveTo>
                    <a:pt x="15875" y="165989"/>
                  </a:moveTo>
                  <a:lnTo>
                    <a:pt x="15875" y="2043049"/>
                  </a:lnTo>
                  <a:lnTo>
                    <a:pt x="7874" y="2043049"/>
                  </a:lnTo>
                  <a:lnTo>
                    <a:pt x="15748" y="2043049"/>
                  </a:lnTo>
                  <a:cubicBezTo>
                    <a:pt x="15748" y="2125853"/>
                    <a:pt x="83312" y="2193163"/>
                    <a:pt x="166751" y="2193163"/>
                  </a:cubicBezTo>
                  <a:lnTo>
                    <a:pt x="12454890" y="2193163"/>
                  </a:lnTo>
                  <a:cubicBezTo>
                    <a:pt x="12538329" y="2193163"/>
                    <a:pt x="12605893" y="2125980"/>
                    <a:pt x="12605893" y="2043049"/>
                  </a:cubicBezTo>
                  <a:lnTo>
                    <a:pt x="12605893" y="165989"/>
                  </a:lnTo>
                  <a:cubicBezTo>
                    <a:pt x="12605893" y="83185"/>
                    <a:pt x="12538329" y="15875"/>
                    <a:pt x="12454890" y="15875"/>
                  </a:cubicBezTo>
                  <a:lnTo>
                    <a:pt x="166878" y="15875"/>
                  </a:lnTo>
                  <a:lnTo>
                    <a:pt x="166878" y="7874"/>
                  </a:lnTo>
                  <a:lnTo>
                    <a:pt x="166878" y="15748"/>
                  </a:lnTo>
                  <a:cubicBezTo>
                    <a:pt x="83439" y="15875"/>
                    <a:pt x="15875" y="83058"/>
                    <a:pt x="15875" y="165989"/>
                  </a:cubicBezTo>
                  <a:close/>
                </a:path>
              </a:pathLst>
            </a:custGeom>
            <a:solidFill>
              <a:srgbClr val="F8ECD3"/>
            </a:solidFill>
          </p:spPr>
        </p:sp>
      </p:grpSp>
      <p:grpSp>
        <p:nvGrpSpPr>
          <p:cNvPr name="Group 30" id="30"/>
          <p:cNvGrpSpPr/>
          <p:nvPr/>
        </p:nvGrpSpPr>
        <p:grpSpPr>
          <a:xfrm rot="0">
            <a:off x="1279475" y="6228904"/>
            <a:ext cx="3527822" cy="440829"/>
            <a:chOff x="0" y="0"/>
            <a:chExt cx="4703763" cy="587772"/>
          </a:xfrm>
        </p:grpSpPr>
        <p:sp>
          <p:nvSpPr>
            <p:cNvPr name="Freeform 31" id="31"/>
            <p:cNvSpPr/>
            <p:nvPr/>
          </p:nvSpPr>
          <p:spPr>
            <a:xfrm flipH="false" flipV="false" rot="0">
              <a:off x="0" y="0"/>
              <a:ext cx="4703763" cy="587772"/>
            </a:xfrm>
            <a:custGeom>
              <a:avLst/>
              <a:gdLst/>
              <a:ahLst/>
              <a:cxnLst/>
              <a:rect r="r" b="b" t="t" l="l"/>
              <a:pathLst>
                <a:path h="587772" w="4703763">
                  <a:moveTo>
                    <a:pt x="0" y="0"/>
                  </a:moveTo>
                  <a:lnTo>
                    <a:pt x="4703763" y="0"/>
                  </a:lnTo>
                  <a:lnTo>
                    <a:pt x="4703763" y="587772"/>
                  </a:lnTo>
                  <a:lnTo>
                    <a:pt x="0" y="587772"/>
                  </a:lnTo>
                  <a:close/>
                </a:path>
              </a:pathLst>
            </a:custGeom>
            <a:solidFill>
              <a:srgbClr val="000000">
                <a:alpha val="0"/>
              </a:srgbClr>
            </a:solidFill>
          </p:spPr>
        </p:sp>
        <p:sp>
          <p:nvSpPr>
            <p:cNvPr name="TextBox 32" id="32"/>
            <p:cNvSpPr txBox="true"/>
            <p:nvPr/>
          </p:nvSpPr>
          <p:spPr>
            <a:xfrm>
              <a:off x="0" y="-85725"/>
              <a:ext cx="4703763" cy="673497"/>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Ticket Classes</a:t>
              </a:r>
            </a:p>
          </p:txBody>
        </p:sp>
      </p:grpSp>
      <p:grpSp>
        <p:nvGrpSpPr>
          <p:cNvPr name="Group 33" id="33"/>
          <p:cNvGrpSpPr/>
          <p:nvPr/>
        </p:nvGrpSpPr>
        <p:grpSpPr>
          <a:xfrm rot="0">
            <a:off x="1279475" y="6838950"/>
            <a:ext cx="8871049" cy="451396"/>
            <a:chOff x="0" y="0"/>
            <a:chExt cx="11828065" cy="601862"/>
          </a:xfrm>
        </p:grpSpPr>
        <p:sp>
          <p:nvSpPr>
            <p:cNvPr name="Freeform 34" id="34"/>
            <p:cNvSpPr/>
            <p:nvPr/>
          </p:nvSpPr>
          <p:spPr>
            <a:xfrm flipH="false" flipV="false" rot="0">
              <a:off x="0" y="0"/>
              <a:ext cx="11828065" cy="601862"/>
            </a:xfrm>
            <a:custGeom>
              <a:avLst/>
              <a:gdLst/>
              <a:ahLst/>
              <a:cxnLst/>
              <a:rect r="r" b="b" t="t" l="l"/>
              <a:pathLst>
                <a:path h="601862" w="11828065">
                  <a:moveTo>
                    <a:pt x="0" y="0"/>
                  </a:moveTo>
                  <a:lnTo>
                    <a:pt x="11828065" y="0"/>
                  </a:lnTo>
                  <a:lnTo>
                    <a:pt x="11828065" y="601862"/>
                  </a:lnTo>
                  <a:lnTo>
                    <a:pt x="0" y="601862"/>
                  </a:lnTo>
                  <a:close/>
                </a:path>
              </a:pathLst>
            </a:custGeom>
            <a:solidFill>
              <a:srgbClr val="000000">
                <a:alpha val="0"/>
              </a:srgbClr>
            </a:solidFill>
          </p:spPr>
        </p:sp>
        <p:sp>
          <p:nvSpPr>
            <p:cNvPr name="TextBox 35" id="35"/>
            <p:cNvSpPr txBox="true"/>
            <p:nvPr/>
          </p:nvSpPr>
          <p:spPr>
            <a:xfrm>
              <a:off x="0" y="-152400"/>
              <a:ext cx="11828065" cy="754262"/>
            </a:xfrm>
            <a:prstGeom prst="rect">
              <a:avLst/>
            </a:prstGeom>
          </p:spPr>
          <p:txBody>
            <a:bodyPr anchor="t" rtlCol="false" tIns="0" lIns="0" bIns="0" rIns="0"/>
            <a:lstStyle/>
            <a:p>
              <a:pPr algn="l">
                <a:lnSpc>
                  <a:spcPts val="4200"/>
                </a:lnSpc>
              </a:pPr>
              <a:r>
                <a:rPr lang="en-US" sz="2187">
                  <a:solidFill>
                    <a:srgbClr val="2C2926"/>
                  </a:solidFill>
                  <a:latin typeface="Inter"/>
                  <a:ea typeface="Inter"/>
                  <a:cs typeface="Inter"/>
                  <a:sym typeface="Inter"/>
                </a:rPr>
                <a:t>Standard most common; Preferente highest average price.</a:t>
              </a:r>
            </a:p>
          </p:txBody>
        </p:sp>
      </p:grpSp>
      <p:grpSp>
        <p:nvGrpSpPr>
          <p:cNvPr name="Group 36" id="36"/>
          <p:cNvGrpSpPr/>
          <p:nvPr/>
        </p:nvGrpSpPr>
        <p:grpSpPr>
          <a:xfrm rot="0">
            <a:off x="981819" y="7858274"/>
            <a:ext cx="9466361" cy="1656755"/>
            <a:chOff x="0" y="0"/>
            <a:chExt cx="12621815" cy="2209007"/>
          </a:xfrm>
        </p:grpSpPr>
        <p:sp>
          <p:nvSpPr>
            <p:cNvPr name="Freeform 37" id="37"/>
            <p:cNvSpPr/>
            <p:nvPr/>
          </p:nvSpPr>
          <p:spPr>
            <a:xfrm flipH="false" flipV="false" rot="0">
              <a:off x="7874" y="7874"/>
              <a:ext cx="12606020" cy="2193036"/>
            </a:xfrm>
            <a:custGeom>
              <a:avLst/>
              <a:gdLst/>
              <a:ahLst/>
              <a:cxnLst/>
              <a:rect r="r" b="b" t="t" l="l"/>
              <a:pathLst>
                <a:path h="2193036" w="12606020">
                  <a:moveTo>
                    <a:pt x="0" y="158115"/>
                  </a:moveTo>
                  <a:cubicBezTo>
                    <a:pt x="0" y="70866"/>
                    <a:pt x="71247" y="0"/>
                    <a:pt x="159004" y="0"/>
                  </a:cubicBezTo>
                  <a:lnTo>
                    <a:pt x="12447016" y="0"/>
                  </a:lnTo>
                  <a:cubicBezTo>
                    <a:pt x="12534773" y="0"/>
                    <a:pt x="12606020" y="70739"/>
                    <a:pt x="12606020" y="157988"/>
                  </a:cubicBezTo>
                  <a:lnTo>
                    <a:pt x="12606020" y="2035048"/>
                  </a:lnTo>
                  <a:cubicBezTo>
                    <a:pt x="12606020" y="2122297"/>
                    <a:pt x="12534900" y="2193036"/>
                    <a:pt x="12447016" y="2193036"/>
                  </a:cubicBezTo>
                  <a:lnTo>
                    <a:pt x="159004" y="2193036"/>
                  </a:lnTo>
                  <a:cubicBezTo>
                    <a:pt x="71247" y="2193036"/>
                    <a:pt x="0" y="2122297"/>
                    <a:pt x="0" y="2035048"/>
                  </a:cubicBezTo>
                  <a:close/>
                </a:path>
              </a:pathLst>
            </a:custGeom>
            <a:solidFill>
              <a:srgbClr val="FFFFFF"/>
            </a:solidFill>
          </p:spPr>
        </p:sp>
        <p:sp>
          <p:nvSpPr>
            <p:cNvPr name="Freeform 38" id="38"/>
            <p:cNvSpPr/>
            <p:nvPr/>
          </p:nvSpPr>
          <p:spPr>
            <a:xfrm flipH="false" flipV="false" rot="0">
              <a:off x="0" y="0"/>
              <a:ext cx="12621768" cy="2209038"/>
            </a:xfrm>
            <a:custGeom>
              <a:avLst/>
              <a:gdLst/>
              <a:ahLst/>
              <a:cxnLst/>
              <a:rect r="r" b="b" t="t" l="l"/>
              <a:pathLst>
                <a:path h="2209038" w="12621768">
                  <a:moveTo>
                    <a:pt x="0" y="165989"/>
                  </a:moveTo>
                  <a:cubicBezTo>
                    <a:pt x="0" y="74295"/>
                    <a:pt x="74803" y="0"/>
                    <a:pt x="166878" y="0"/>
                  </a:cubicBezTo>
                  <a:lnTo>
                    <a:pt x="12454890" y="0"/>
                  </a:lnTo>
                  <a:lnTo>
                    <a:pt x="12454890" y="7874"/>
                  </a:lnTo>
                  <a:lnTo>
                    <a:pt x="12454890" y="0"/>
                  </a:lnTo>
                  <a:cubicBezTo>
                    <a:pt x="12547092" y="0"/>
                    <a:pt x="12621768" y="74295"/>
                    <a:pt x="12621768" y="165989"/>
                  </a:cubicBezTo>
                  <a:lnTo>
                    <a:pt x="12613894" y="165989"/>
                  </a:lnTo>
                  <a:lnTo>
                    <a:pt x="12621768" y="165989"/>
                  </a:lnTo>
                  <a:lnTo>
                    <a:pt x="12621768" y="2043049"/>
                  </a:lnTo>
                  <a:lnTo>
                    <a:pt x="12613894" y="2043049"/>
                  </a:lnTo>
                  <a:lnTo>
                    <a:pt x="12621768" y="2043049"/>
                  </a:lnTo>
                  <a:cubicBezTo>
                    <a:pt x="12621768" y="2134743"/>
                    <a:pt x="12546965" y="2209038"/>
                    <a:pt x="12454890" y="2209038"/>
                  </a:cubicBezTo>
                  <a:lnTo>
                    <a:pt x="12454890" y="2201164"/>
                  </a:lnTo>
                  <a:lnTo>
                    <a:pt x="12454890" y="2209038"/>
                  </a:lnTo>
                  <a:lnTo>
                    <a:pt x="166878" y="2209038"/>
                  </a:lnTo>
                  <a:lnTo>
                    <a:pt x="166878" y="2201164"/>
                  </a:lnTo>
                  <a:lnTo>
                    <a:pt x="166878" y="2209038"/>
                  </a:lnTo>
                  <a:cubicBezTo>
                    <a:pt x="74803" y="2209038"/>
                    <a:pt x="0" y="2134743"/>
                    <a:pt x="0" y="2043049"/>
                  </a:cubicBezTo>
                  <a:lnTo>
                    <a:pt x="0" y="165989"/>
                  </a:lnTo>
                  <a:lnTo>
                    <a:pt x="7874" y="165989"/>
                  </a:lnTo>
                  <a:lnTo>
                    <a:pt x="0" y="165989"/>
                  </a:lnTo>
                  <a:moveTo>
                    <a:pt x="15875" y="165989"/>
                  </a:moveTo>
                  <a:lnTo>
                    <a:pt x="15875" y="2043049"/>
                  </a:lnTo>
                  <a:lnTo>
                    <a:pt x="7874" y="2043049"/>
                  </a:lnTo>
                  <a:lnTo>
                    <a:pt x="15748" y="2043049"/>
                  </a:lnTo>
                  <a:cubicBezTo>
                    <a:pt x="15748" y="2125853"/>
                    <a:pt x="83312" y="2193163"/>
                    <a:pt x="166751" y="2193163"/>
                  </a:cubicBezTo>
                  <a:lnTo>
                    <a:pt x="12454890" y="2193163"/>
                  </a:lnTo>
                  <a:cubicBezTo>
                    <a:pt x="12538329" y="2193163"/>
                    <a:pt x="12605893" y="2125980"/>
                    <a:pt x="12605893" y="2043049"/>
                  </a:cubicBezTo>
                  <a:lnTo>
                    <a:pt x="12605893" y="165989"/>
                  </a:lnTo>
                  <a:cubicBezTo>
                    <a:pt x="12605893" y="83185"/>
                    <a:pt x="12538329" y="15875"/>
                    <a:pt x="12454890" y="15875"/>
                  </a:cubicBezTo>
                  <a:lnTo>
                    <a:pt x="166878" y="15875"/>
                  </a:lnTo>
                  <a:lnTo>
                    <a:pt x="166878" y="7874"/>
                  </a:lnTo>
                  <a:lnTo>
                    <a:pt x="166878" y="15748"/>
                  </a:lnTo>
                  <a:cubicBezTo>
                    <a:pt x="83439" y="15875"/>
                    <a:pt x="15875" y="83058"/>
                    <a:pt x="15875" y="165989"/>
                  </a:cubicBezTo>
                  <a:close/>
                </a:path>
              </a:pathLst>
            </a:custGeom>
            <a:solidFill>
              <a:srgbClr val="F8ECD3"/>
            </a:solidFill>
          </p:spPr>
        </p:sp>
      </p:grpSp>
      <p:grpSp>
        <p:nvGrpSpPr>
          <p:cNvPr name="Group 39" id="39"/>
          <p:cNvGrpSpPr/>
          <p:nvPr/>
        </p:nvGrpSpPr>
        <p:grpSpPr>
          <a:xfrm rot="0">
            <a:off x="1279475" y="8155930"/>
            <a:ext cx="3527822" cy="440829"/>
            <a:chOff x="0" y="0"/>
            <a:chExt cx="4703763" cy="587772"/>
          </a:xfrm>
        </p:grpSpPr>
        <p:sp>
          <p:nvSpPr>
            <p:cNvPr name="Freeform 40" id="40"/>
            <p:cNvSpPr/>
            <p:nvPr/>
          </p:nvSpPr>
          <p:spPr>
            <a:xfrm flipH="false" flipV="false" rot="0">
              <a:off x="0" y="0"/>
              <a:ext cx="4703763" cy="587772"/>
            </a:xfrm>
            <a:custGeom>
              <a:avLst/>
              <a:gdLst/>
              <a:ahLst/>
              <a:cxnLst/>
              <a:rect r="r" b="b" t="t" l="l"/>
              <a:pathLst>
                <a:path h="587772" w="4703763">
                  <a:moveTo>
                    <a:pt x="0" y="0"/>
                  </a:moveTo>
                  <a:lnTo>
                    <a:pt x="4703763" y="0"/>
                  </a:lnTo>
                  <a:lnTo>
                    <a:pt x="4703763" y="587772"/>
                  </a:lnTo>
                  <a:lnTo>
                    <a:pt x="0" y="587772"/>
                  </a:lnTo>
                  <a:close/>
                </a:path>
              </a:pathLst>
            </a:custGeom>
            <a:solidFill>
              <a:srgbClr val="000000">
                <a:alpha val="0"/>
              </a:srgbClr>
            </a:solidFill>
          </p:spPr>
        </p:sp>
        <p:sp>
          <p:nvSpPr>
            <p:cNvPr name="TextBox 41" id="41"/>
            <p:cNvSpPr txBox="true"/>
            <p:nvPr/>
          </p:nvSpPr>
          <p:spPr>
            <a:xfrm>
              <a:off x="0" y="-85725"/>
              <a:ext cx="4703763" cy="673497"/>
            </a:xfrm>
            <a:prstGeom prst="rect">
              <a:avLst/>
            </a:prstGeom>
          </p:spPr>
          <p:txBody>
            <a:bodyPr anchor="t" rtlCol="false" tIns="0" lIns="0" bIns="0" rIns="0"/>
            <a:lstStyle/>
            <a:p>
              <a:pPr algn="l">
                <a:lnSpc>
                  <a:spcPts val="4125"/>
                </a:lnSpc>
              </a:pPr>
              <a:r>
                <a:rPr lang="en-US" sz="2750">
                  <a:solidFill>
                    <a:srgbClr val="2C2926"/>
                  </a:solidFill>
                  <a:latin typeface="Bricolage Grotesque"/>
                  <a:ea typeface="Bricolage Grotesque"/>
                  <a:cs typeface="Bricolage Grotesque"/>
                  <a:sym typeface="Bricolage Grotesque"/>
                </a:rPr>
                <a:t>Revenue</a:t>
              </a:r>
            </a:p>
          </p:txBody>
        </p:sp>
      </p:grpSp>
      <p:grpSp>
        <p:nvGrpSpPr>
          <p:cNvPr name="Group 42" id="42"/>
          <p:cNvGrpSpPr/>
          <p:nvPr/>
        </p:nvGrpSpPr>
        <p:grpSpPr>
          <a:xfrm rot="0">
            <a:off x="1279475" y="8765976"/>
            <a:ext cx="8871049" cy="451396"/>
            <a:chOff x="0" y="0"/>
            <a:chExt cx="11828065" cy="601862"/>
          </a:xfrm>
        </p:grpSpPr>
        <p:sp>
          <p:nvSpPr>
            <p:cNvPr name="Freeform 43" id="43"/>
            <p:cNvSpPr/>
            <p:nvPr/>
          </p:nvSpPr>
          <p:spPr>
            <a:xfrm flipH="false" flipV="false" rot="0">
              <a:off x="0" y="0"/>
              <a:ext cx="11828065" cy="601862"/>
            </a:xfrm>
            <a:custGeom>
              <a:avLst/>
              <a:gdLst/>
              <a:ahLst/>
              <a:cxnLst/>
              <a:rect r="r" b="b" t="t" l="l"/>
              <a:pathLst>
                <a:path h="601862" w="11828065">
                  <a:moveTo>
                    <a:pt x="0" y="0"/>
                  </a:moveTo>
                  <a:lnTo>
                    <a:pt x="11828065" y="0"/>
                  </a:lnTo>
                  <a:lnTo>
                    <a:pt x="11828065" y="601862"/>
                  </a:lnTo>
                  <a:lnTo>
                    <a:pt x="0" y="601862"/>
                  </a:lnTo>
                  <a:close/>
                </a:path>
              </a:pathLst>
            </a:custGeom>
            <a:solidFill>
              <a:srgbClr val="000000">
                <a:alpha val="0"/>
              </a:srgbClr>
            </a:solidFill>
          </p:spPr>
        </p:sp>
        <p:sp>
          <p:nvSpPr>
            <p:cNvPr name="TextBox 44" id="44"/>
            <p:cNvSpPr txBox="true"/>
            <p:nvPr/>
          </p:nvSpPr>
          <p:spPr>
            <a:xfrm>
              <a:off x="0" y="-152400"/>
              <a:ext cx="11828065" cy="754262"/>
            </a:xfrm>
            <a:prstGeom prst="rect">
              <a:avLst/>
            </a:prstGeom>
          </p:spPr>
          <p:txBody>
            <a:bodyPr anchor="t" rtlCol="false" tIns="0" lIns="0" bIns="0" rIns="0"/>
            <a:lstStyle/>
            <a:p>
              <a:pPr algn="l">
                <a:lnSpc>
                  <a:spcPts val="4200"/>
                </a:lnSpc>
              </a:pPr>
              <a:r>
                <a:rPr lang="en-US" sz="2187">
                  <a:solidFill>
                    <a:srgbClr val="2C2926"/>
                  </a:solidFill>
                  <a:latin typeface="Inter"/>
                  <a:ea typeface="Inter"/>
                  <a:cs typeface="Inter"/>
                  <a:sym typeface="Inter"/>
                </a:rPr>
                <a:t>Approximately €180M from 500K tickets sold.</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DAGnFQjCZGA</dc:identifier>
  <dcterms:modified xsi:type="dcterms:W3CDTF">2011-08-01T06:04:30Z</dcterms:modified>
  <cp:revision>1</cp:revision>
  <dc:title>Big Data Project Report.pptx</dc:title>
</cp:coreProperties>
</file>

<file path=docProps/thumbnail.jpeg>
</file>